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3" r:id="rId1"/>
  </p:sldMasterIdLst>
  <p:notesMasterIdLst>
    <p:notesMasterId r:id="rId2"/>
  </p:notesMasterIdLst>
  <p:sldIdLst>
    <p:sldId id="256" r:id="rId3"/>
    <p:sldId id="318" r:id="rId4"/>
    <p:sldId id="257" r:id="rId5"/>
    <p:sldId id="296" r:id="rId6"/>
    <p:sldId id="297" r:id="rId7"/>
    <p:sldId id="258" r:id="rId8"/>
    <p:sldId id="315" r:id="rId9"/>
    <p:sldId id="316" r:id="rId10"/>
    <p:sldId id="317" r:id="rId11"/>
    <p:sldId id="259" r:id="rId12"/>
    <p:sldId id="260" r:id="rId13"/>
    <p:sldId id="261" r:id="rId14"/>
    <p:sldId id="262" r:id="rId15"/>
    <p:sldId id="299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300" r:id="rId37"/>
    <p:sldId id="283" r:id="rId38"/>
    <p:sldId id="286" r:id="rId39"/>
    <p:sldId id="287" r:id="rId40"/>
    <p:sldId id="304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02" r:id="rId49"/>
    <p:sldId id="295" r:id="rId50"/>
    <p:sldId id="307" r:id="rId51"/>
    <p:sldId id="303" r:id="rId52"/>
    <p:sldId id="305" r:id="rId53"/>
    <p:sldId id="306" r:id="rId54"/>
    <p:sldId id="308" r:id="rId55"/>
    <p:sldId id="309" r:id="rId56"/>
    <p:sldId id="310" r:id="rId57"/>
    <p:sldId id="311" r:id="rId58"/>
    <p:sldId id="312" r:id="rId59"/>
    <p:sldId id="320" r:id="rId60"/>
    <p:sldId id="313" r:id="rId61"/>
    <p:sldId id="314" r:id="rId62"/>
    <p:sldId id="319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A32665DB-EE52-47F2-A1E5-54A1F766A60D}" name="기본 구역">
          <p14:sldIdLst>
            <p14:sldId id="256"/>
            <p14:sldId id="318"/>
            <p14:sldId id="257"/>
            <p14:sldId id="296"/>
            <p14:sldId id="297"/>
            <p14:sldId id="258"/>
            <p14:sldId id="315"/>
            <p14:sldId id="316"/>
            <p14:sldId id="317"/>
            <p14:sldId id="259"/>
            <p14:sldId id="260"/>
            <p14:sldId id="261"/>
            <p14:sldId id="262"/>
            <p14:sldId id="29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00"/>
            <p14:sldId id="283"/>
            <p14:sldId id="286"/>
            <p14:sldId id="287"/>
            <p14:sldId id="304"/>
            <p14:sldId id="288"/>
            <p14:sldId id="289"/>
            <p14:sldId id="290"/>
            <p14:sldId id="291"/>
            <p14:sldId id="292"/>
            <p14:sldId id="293"/>
            <p14:sldId id="294"/>
            <p14:sldId id="302"/>
            <p14:sldId id="295"/>
            <p14:sldId id="307"/>
            <p14:sldId id="303"/>
            <p14:sldId id="305"/>
            <p14:sldId id="306"/>
            <p14:sldId id="308"/>
            <p14:sldId id="309"/>
            <p14:sldId id="310"/>
            <p14:sldId id="311"/>
            <p14:sldId id="312"/>
            <p14:sldId id="320"/>
            <p14:sldId id="313"/>
            <p14:sldId id="314"/>
            <p14:sldId id="319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341"/>
    <p:restoredTop sz="90492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presProps" Target="presProps.xml"  /><Relationship Id="rId65" Type="http://schemas.openxmlformats.org/officeDocument/2006/relationships/viewProps" Target="viewProps.xml"  /><Relationship Id="rId66" Type="http://schemas.openxmlformats.org/officeDocument/2006/relationships/theme" Target="theme/theme1.xml"  /><Relationship Id="rId67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jpe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jpe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26.jpeg"  /><Relationship Id="rId11" Type="http://schemas.openxmlformats.org/officeDocument/2006/relationships/image" Target="../media/image27.jpeg"  /><Relationship Id="rId12" Type="http://schemas.openxmlformats.org/officeDocument/2006/relationships/image" Target="../media/image28.png"  /><Relationship Id="rId13" Type="http://schemas.openxmlformats.org/officeDocument/2006/relationships/image" Target="../media/image29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20.jpeg"  /><Relationship Id="rId5" Type="http://schemas.openxmlformats.org/officeDocument/2006/relationships/image" Target="../media/image21.png"  /><Relationship Id="rId6" Type="http://schemas.openxmlformats.org/officeDocument/2006/relationships/image" Target="../media/image22.jpeg"  /><Relationship Id="rId7" Type="http://schemas.openxmlformats.org/officeDocument/2006/relationships/image" Target="../media/image23.jpeg"  /><Relationship Id="rId8" Type="http://schemas.openxmlformats.org/officeDocument/2006/relationships/image" Target="../media/image24.jpeg"  /><Relationship Id="rId9" Type="http://schemas.openxmlformats.org/officeDocument/2006/relationships/image" Target="../media/image25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35.png"  /><Relationship Id="rId11" Type="http://schemas.openxmlformats.org/officeDocument/2006/relationships/image" Target="../media/image36.png"  /><Relationship Id="rId12" Type="http://schemas.openxmlformats.org/officeDocument/2006/relationships/image" Target="../media/image37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7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Relationship Id="rId9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43.png"  /><Relationship Id="rId11" Type="http://schemas.openxmlformats.org/officeDocument/2006/relationships/image" Target="../media/image44.png"  /><Relationship Id="rId12" Type="http://schemas.openxmlformats.org/officeDocument/2006/relationships/image" Target="../media/image45.png"  /><Relationship Id="rId13" Type="http://schemas.openxmlformats.org/officeDocument/2006/relationships/image" Target="../media/image46.png"  /><Relationship Id="rId14" Type="http://schemas.openxmlformats.org/officeDocument/2006/relationships/image" Target="../media/image47.png"  /><Relationship Id="rId15" Type="http://schemas.openxmlformats.org/officeDocument/2006/relationships/image" Target="../media/image48.png"  /><Relationship Id="rId16" Type="http://schemas.openxmlformats.org/officeDocument/2006/relationships/image" Target="../media/image49.png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Relationship Id="rId4" Type="http://schemas.openxmlformats.org/officeDocument/2006/relationships/image" Target="../media/image7.png"  /><Relationship Id="rId5" Type="http://schemas.openxmlformats.org/officeDocument/2006/relationships/image" Target="../media/image38.jpeg"  /><Relationship Id="rId6" Type="http://schemas.openxmlformats.org/officeDocument/2006/relationships/image" Target="../media/image39.jpe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image" Target="../media/image57.png"  /><Relationship Id="rId11" Type="http://schemas.openxmlformats.org/officeDocument/2006/relationships/image" Target="../media/image58.png"  /><Relationship Id="rId12" Type="http://schemas.openxmlformats.org/officeDocument/2006/relationships/image" Target="../media/image59.png"  /><Relationship Id="rId13" Type="http://schemas.openxmlformats.org/officeDocument/2006/relationships/image" Target="../media/image60.png"  /><Relationship Id="rId14" Type="http://schemas.openxmlformats.org/officeDocument/2006/relationships/image" Target="../media/image61.png"  /><Relationship Id="rId15" Type="http://schemas.openxmlformats.org/officeDocument/2006/relationships/image" Target="../media/image62.png"  /><Relationship Id="rId16" Type="http://schemas.openxmlformats.org/officeDocument/2006/relationships/image" Target="../media/image63.png"  /><Relationship Id="rId17" Type="http://schemas.openxmlformats.org/officeDocument/2006/relationships/image" Target="../media/image64.png"  /><Relationship Id="rId18" Type="http://schemas.openxmlformats.org/officeDocument/2006/relationships/image" Target="../media/image65.png"  /><Relationship Id="rId19" Type="http://schemas.openxmlformats.org/officeDocument/2006/relationships/image" Target="../media/image66.jpeg"  /><Relationship Id="rId2" Type="http://schemas.openxmlformats.org/officeDocument/2006/relationships/slideLayout" Target="../slideLayouts/slideLayout2.xml"  /><Relationship Id="rId20" Type="http://schemas.openxmlformats.org/officeDocument/2006/relationships/image" Target="../media/image67.png"  /><Relationship Id="rId21" Type="http://schemas.openxmlformats.org/officeDocument/2006/relationships/image" Target="../media/image68.png"  /><Relationship Id="rId22" Type="http://schemas.openxmlformats.org/officeDocument/2006/relationships/image" Target="../media/image69.png"  /><Relationship Id="rId23" Type="http://schemas.openxmlformats.org/officeDocument/2006/relationships/image" Target="../media/image70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5.png"  /><Relationship Id="rId9" Type="http://schemas.openxmlformats.org/officeDocument/2006/relationships/image" Target="../media/image5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7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png"  /><Relationship Id="rId3" Type="http://schemas.openxmlformats.org/officeDocument/2006/relationships/image" Target="../media/image1.png"  /><Relationship Id="rId4" Type="http://schemas.openxmlformats.org/officeDocument/2006/relationships/image" Target="../media/image7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77.jpe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jpeg"  /><Relationship Id="rId3" Type="http://schemas.openxmlformats.org/officeDocument/2006/relationships/image" Target="../media/image1.png"  /><Relationship Id="rId4" Type="http://schemas.openxmlformats.org/officeDocument/2006/relationships/image" Target="../media/image76.png"  /><Relationship Id="rId5" Type="http://schemas.openxmlformats.org/officeDocument/2006/relationships/image" Target="../media/image82.jpeg"  /><Relationship Id="rId6" Type="http://schemas.openxmlformats.org/officeDocument/2006/relationships/image" Target="../media/image8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4.jpeg"  /><Relationship Id="rId4" Type="http://schemas.openxmlformats.org/officeDocument/2006/relationships/image" Target="../media/image85.jpeg"  /><Relationship Id="rId5" Type="http://schemas.openxmlformats.org/officeDocument/2006/relationships/image" Target="../media/image86.jpeg"  /><Relationship Id="rId6" Type="http://schemas.openxmlformats.org/officeDocument/2006/relationships/image" Target="../media/image87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8.jpeg"  /><Relationship Id="rId4" Type="http://schemas.openxmlformats.org/officeDocument/2006/relationships/image" Target="../media/image89.jpeg"  /><Relationship Id="rId5" Type="http://schemas.openxmlformats.org/officeDocument/2006/relationships/image" Target="../media/image90.jpeg"  /><Relationship Id="rId6" Type="http://schemas.openxmlformats.org/officeDocument/2006/relationships/image" Target="../media/image91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0.jpeg"  /><Relationship Id="rId11" Type="http://schemas.openxmlformats.org/officeDocument/2006/relationships/image" Target="../media/image101.jpeg"  /><Relationship Id="rId2" Type="http://schemas.openxmlformats.org/officeDocument/2006/relationships/image" Target="../media/image1.png"  /><Relationship Id="rId3" Type="http://schemas.openxmlformats.org/officeDocument/2006/relationships/image" Target="../media/image92.png"  /><Relationship Id="rId4" Type="http://schemas.openxmlformats.org/officeDocument/2006/relationships/image" Target="../media/image94.jpeg"  /><Relationship Id="rId5" Type="http://schemas.openxmlformats.org/officeDocument/2006/relationships/image" Target="../media/image95.jpeg"  /><Relationship Id="rId6" Type="http://schemas.openxmlformats.org/officeDocument/2006/relationships/image" Target="../media/image96.jpeg"  /><Relationship Id="rId7" Type="http://schemas.openxmlformats.org/officeDocument/2006/relationships/image" Target="../media/image97.jpeg"  /><Relationship Id="rId8" Type="http://schemas.openxmlformats.org/officeDocument/2006/relationships/image" Target="../media/image98.jpeg"  /><Relationship Id="rId9" Type="http://schemas.openxmlformats.org/officeDocument/2006/relationships/image" Target="../media/image99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Relationship Id="rId5" Type="http://schemas.openxmlformats.org/officeDocument/2006/relationships/image" Target="../media/image104.jpeg"  /><Relationship Id="rId6" Type="http://schemas.openxmlformats.org/officeDocument/2006/relationships/image" Target="../media/image105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06.jpeg"  /><Relationship Id="rId4" Type="http://schemas.openxmlformats.org/officeDocument/2006/relationships/image" Target="../media/image107.jpeg"  /><Relationship Id="rId5" Type="http://schemas.openxmlformats.org/officeDocument/2006/relationships/image" Target="../media/image108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png"  /><Relationship Id="rId3" Type="http://schemas.openxmlformats.org/officeDocument/2006/relationships/image" Target="../media/image110.jpeg"  /><Relationship Id="rId4" Type="http://schemas.openxmlformats.org/officeDocument/2006/relationships/image" Target="../media/image111.jpeg"  /><Relationship Id="rId5" Type="http://schemas.openxmlformats.org/officeDocument/2006/relationships/image" Target="../media/image112.jpeg"  /><Relationship Id="rId6" Type="http://schemas.openxmlformats.org/officeDocument/2006/relationships/image" Target="../media/image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13.jpeg"  /><Relationship Id="rId4" Type="http://schemas.openxmlformats.org/officeDocument/2006/relationships/image" Target="../media/image114.png"  /><Relationship Id="rId5" Type="http://schemas.openxmlformats.org/officeDocument/2006/relationships/image" Target="../media/image115.jpeg"  /><Relationship Id="rId6" Type="http://schemas.openxmlformats.org/officeDocument/2006/relationships/image" Target="../media/image116.jpeg"  /><Relationship Id="rId7" Type="http://schemas.openxmlformats.org/officeDocument/2006/relationships/image" Target="../media/image117.jpeg"  /><Relationship Id="rId8" Type="http://schemas.openxmlformats.org/officeDocument/2006/relationships/image" Target="../media/image118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19.jpeg"  /><Relationship Id="rId4" Type="http://schemas.openxmlformats.org/officeDocument/2006/relationships/image" Target="../media/image120.png"  /><Relationship Id="rId5" Type="http://schemas.openxmlformats.org/officeDocument/2006/relationships/image" Target="../media/image121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22.jpeg"  /><Relationship Id="rId4" Type="http://schemas.openxmlformats.org/officeDocument/2006/relationships/image" Target="../media/image12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80.png"  /><Relationship Id="rId4" Type="http://schemas.openxmlformats.org/officeDocument/2006/relationships/image" Target="../media/image124.jpeg"  /><Relationship Id="rId5" Type="http://schemas.openxmlformats.org/officeDocument/2006/relationships/image" Target="../media/image125.jpeg"  /><Relationship Id="rId6" Type="http://schemas.openxmlformats.org/officeDocument/2006/relationships/image" Target="../media/image126.jpeg"  /><Relationship Id="rId7" Type="http://schemas.openxmlformats.org/officeDocument/2006/relationships/image" Target="../media/image127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28.jpeg"  /><Relationship Id="rId4" Type="http://schemas.openxmlformats.org/officeDocument/2006/relationships/image" Target="../media/image12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79.png"  /><Relationship Id="rId4" Type="http://schemas.openxmlformats.org/officeDocument/2006/relationships/image" Target="../media/image130.png"  /><Relationship Id="rId5" Type="http://schemas.openxmlformats.org/officeDocument/2006/relationships/image" Target="../media/image131.png"  /><Relationship Id="rId6" Type="http://schemas.openxmlformats.org/officeDocument/2006/relationships/image" Target="../media/image13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33.png"  /><Relationship Id="rId4" Type="http://schemas.openxmlformats.org/officeDocument/2006/relationships/image" Target="../media/image134.png"  /><Relationship Id="rId5" Type="http://schemas.openxmlformats.org/officeDocument/2006/relationships/image" Target="../media/image13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Relationship Id="rId6" Type="http://schemas.openxmlformats.org/officeDocument/2006/relationships/image" Target="../media/image13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40.jpeg"  /><Relationship Id="rId4" Type="http://schemas.openxmlformats.org/officeDocument/2006/relationships/image" Target="../media/image78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43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44.jpeg"  /><Relationship Id="rId4" Type="http://schemas.openxmlformats.org/officeDocument/2006/relationships/image" Target="../media/image145.png"  /><Relationship Id="rId5" Type="http://schemas.openxmlformats.org/officeDocument/2006/relationships/image" Target="../media/image14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47.png"  /><Relationship Id="rId4" Type="http://schemas.openxmlformats.org/officeDocument/2006/relationships/image" Target="../media/image148.png"  /><Relationship Id="rId5" Type="http://schemas.openxmlformats.org/officeDocument/2006/relationships/image" Target="../media/image149.png"  /><Relationship Id="rId6" Type="http://schemas.openxmlformats.org/officeDocument/2006/relationships/image" Target="../media/image150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5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Relationship Id="rId6" Type="http://schemas.openxmlformats.org/officeDocument/2006/relationships/image" Target="../media/image154.png"  /><Relationship Id="rId7" Type="http://schemas.openxmlformats.org/officeDocument/2006/relationships/image" Target="../media/image155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56.jpeg"  /><Relationship Id="rId4" Type="http://schemas.openxmlformats.org/officeDocument/2006/relationships/image" Target="../media/image157.jpeg"  /><Relationship Id="rId5" Type="http://schemas.openxmlformats.org/officeDocument/2006/relationships/image" Target="../media/image158.png"  /><Relationship Id="rId6" Type="http://schemas.openxmlformats.org/officeDocument/2006/relationships/image" Target="../media/image15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7559" y="960980"/>
            <a:ext cx="5531131" cy="312629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3445800" y="5940636"/>
            <a:ext cx="5757600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08949" y="4792120"/>
            <a:ext cx="3374101" cy="109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>
                <a:latin typeface="한컴 윤고딕 760"/>
                <a:ea typeface="한컴 윤고딕 760"/>
              </a:rPr>
              <a:t>Hotsix</a:t>
            </a:r>
            <a:endParaRPr lang="en-US" altLang="ko-KR" sz="3000">
              <a:latin typeface="한컴 윤고딕 760"/>
              <a:ea typeface="한컴 윤고딕 760"/>
            </a:endParaRPr>
          </a:p>
          <a:p>
            <a:pPr algn="ctr">
              <a:defRPr/>
            </a:pPr>
            <a:endParaRPr lang="ko-KR" altLang="en-US">
              <a:latin typeface="한컴 윤고딕 760"/>
              <a:ea typeface="한컴 윤고딕 760"/>
            </a:endParaRPr>
          </a:p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최현진 조승기 류서형 박건태</a:t>
            </a:r>
            <a:endParaRPr lang="ko-KR" altLang="en-US"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30128" y="987636"/>
            <a:ext cx="2231243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30128" y="620392"/>
            <a:ext cx="2591888" cy="36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요구사항 정의</a:t>
            </a:r>
            <a:r>
              <a:rPr lang="en-US" altLang="ko-KR">
                <a:latin typeface="한컴 윤고딕 760"/>
                <a:ea typeface="한컴 윤고딕 760"/>
              </a:rPr>
              <a:t>(</a:t>
            </a:r>
            <a:r>
              <a:rPr lang="ko-KR" altLang="en-US">
                <a:latin typeface="한컴 윤고딕 760"/>
                <a:ea typeface="한컴 윤고딕 760"/>
              </a:rPr>
              <a:t>사용자</a:t>
            </a:r>
            <a:r>
              <a:rPr lang="en-US" altLang="ko-KR">
                <a:latin typeface="한컴 윤고딕 760"/>
                <a:ea typeface="한컴 윤고딕 760"/>
              </a:rPr>
              <a:t>)</a:t>
            </a:r>
            <a:endParaRPr lang="en-US" altLang="ko-KR">
              <a:latin typeface="한컴 윤고딕 760"/>
              <a:ea typeface="한컴 윤고딕 76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768" y="131864"/>
            <a:ext cx="1754857" cy="991875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2673240" y="1123739"/>
            <a:ext cx="12881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회원가입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8240" y="1504739"/>
            <a:ext cx="1217329" cy="1134658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>
            <a:off x="4578240" y="1123739"/>
            <a:ext cx="12881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로그인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29" name=""/>
          <p:cNvSpPr/>
          <p:nvPr/>
        </p:nvSpPr>
        <p:spPr>
          <a:xfrm>
            <a:off x="4009453" y="2639398"/>
            <a:ext cx="2612220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마이페이지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31" name=""/>
          <p:cNvSpPr/>
          <p:nvPr/>
        </p:nvSpPr>
        <p:spPr>
          <a:xfrm>
            <a:off x="2419914" y="4080869"/>
            <a:ext cx="12881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주문 내역 확인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39" name=""/>
          <p:cNvSpPr/>
          <p:nvPr/>
        </p:nvSpPr>
        <p:spPr>
          <a:xfrm>
            <a:off x="3799418" y="4080869"/>
            <a:ext cx="12881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적립금 조회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86081" y="1482533"/>
            <a:ext cx="1218997" cy="937789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6"/>
          <a:srcRect b="77900"/>
          <a:stretch>
            <a:fillRect/>
          </a:stretch>
        </p:blipFill>
        <p:spPr>
          <a:xfrm>
            <a:off x="4009453" y="2935520"/>
            <a:ext cx="2612220" cy="1154703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419914" y="4376991"/>
            <a:ext cx="1288131" cy="914402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836173" y="4376991"/>
            <a:ext cx="1251376" cy="1106564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382411" y="4512405"/>
            <a:ext cx="1427177" cy="778988"/>
          </a:xfrm>
          <a:prstGeom prst="rect">
            <a:avLst/>
          </a:prstGeom>
        </p:spPr>
      </p:pic>
      <p:sp>
        <p:nvSpPr>
          <p:cNvPr id="45" name=""/>
          <p:cNvSpPr/>
          <p:nvPr/>
        </p:nvSpPr>
        <p:spPr>
          <a:xfrm>
            <a:off x="5186905" y="4090223"/>
            <a:ext cx="1616804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쿠폰 조회 및 등록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873232" y="4512405"/>
            <a:ext cx="1288131" cy="810090"/>
          </a:xfrm>
          <a:prstGeom prst="rect">
            <a:avLst/>
          </a:prstGeom>
        </p:spPr>
      </p:pic>
      <p:sp>
        <p:nvSpPr>
          <p:cNvPr id="47" name=""/>
          <p:cNvSpPr/>
          <p:nvPr/>
        </p:nvSpPr>
        <p:spPr>
          <a:xfrm>
            <a:off x="6873233" y="4080869"/>
            <a:ext cx="12881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배송지 관리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48" name=""/>
          <p:cNvSpPr/>
          <p:nvPr/>
        </p:nvSpPr>
        <p:spPr>
          <a:xfrm>
            <a:off x="8960454" y="875026"/>
            <a:ext cx="149768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상품 조회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11"/>
          <a:srcRect b="15820"/>
          <a:stretch>
            <a:fillRect/>
          </a:stretch>
        </p:blipFill>
        <p:spPr>
          <a:xfrm>
            <a:off x="8960454" y="1233820"/>
            <a:ext cx="1497681" cy="1004066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10664714" y="875026"/>
            <a:ext cx="12881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상품 검색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664714" y="1256026"/>
            <a:ext cx="1288131" cy="1059193"/>
          </a:xfrm>
          <a:prstGeom prst="rect">
            <a:avLst/>
          </a:prstGeom>
        </p:spPr>
      </p:pic>
      <p:sp>
        <p:nvSpPr>
          <p:cNvPr id="52" name=""/>
          <p:cNvSpPr/>
          <p:nvPr/>
        </p:nvSpPr>
        <p:spPr>
          <a:xfrm>
            <a:off x="8960454" y="2390685"/>
            <a:ext cx="299239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상품 상세페이지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037548" y="2789954"/>
            <a:ext cx="2838205" cy="1278092"/>
          </a:xfrm>
          <a:prstGeom prst="rect">
            <a:avLst/>
          </a:prstGeom>
        </p:spPr>
      </p:pic>
      <p:sp>
        <p:nvSpPr>
          <p:cNvPr id="54" name=""/>
          <p:cNvSpPr/>
          <p:nvPr/>
        </p:nvSpPr>
        <p:spPr>
          <a:xfrm>
            <a:off x="9037548" y="4068046"/>
            <a:ext cx="2838205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장바구니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960454" y="4364168"/>
            <a:ext cx="2915299" cy="1106564"/>
          </a:xfrm>
          <a:prstGeom prst="rect">
            <a:avLst/>
          </a:prstGeom>
        </p:spPr>
      </p:pic>
      <p:sp>
        <p:nvSpPr>
          <p:cNvPr id="56" name=""/>
          <p:cNvSpPr/>
          <p:nvPr/>
        </p:nvSpPr>
        <p:spPr>
          <a:xfrm>
            <a:off x="8960454" y="5470732"/>
            <a:ext cx="2838205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주문 </a:t>
            </a:r>
            <a:r>
              <a:rPr lang="en-US" altLang="ko-KR" sz="1300">
                <a:solidFill>
                  <a:srgbClr val="7a7cc4"/>
                </a:solidFill>
              </a:rPr>
              <a:t>/</a:t>
            </a:r>
            <a:r>
              <a:rPr lang="ko-KR" altLang="en-US" sz="1300">
                <a:solidFill>
                  <a:srgbClr val="7a7cc4"/>
                </a:solidFill>
              </a:rPr>
              <a:t> 결제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111540" y="5766855"/>
            <a:ext cx="2536033" cy="1091145"/>
          </a:xfrm>
          <a:prstGeom prst="rect">
            <a:avLst/>
          </a:prstGeom>
        </p:spPr>
      </p:pic>
      <p:sp>
        <p:nvSpPr>
          <p:cNvPr id="58" name=""/>
          <p:cNvSpPr/>
          <p:nvPr/>
        </p:nvSpPr>
        <p:spPr>
          <a:xfrm>
            <a:off x="2419914" y="5483556"/>
            <a:ext cx="12881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주문 내역 상세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419914" y="5766854"/>
            <a:ext cx="1288131" cy="893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30128" y="987636"/>
            <a:ext cx="2231243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30128" y="620392"/>
            <a:ext cx="2591888" cy="36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요구사항 정의</a:t>
            </a:r>
            <a:r>
              <a:rPr lang="en-US" altLang="ko-KR">
                <a:latin typeface="한컴 윤고딕 760"/>
                <a:ea typeface="한컴 윤고딕 760"/>
              </a:rPr>
              <a:t>(</a:t>
            </a:r>
            <a:r>
              <a:rPr lang="ko-KR" altLang="en-US">
                <a:latin typeface="한컴 윤고딕 760"/>
                <a:ea typeface="한컴 윤고딕 760"/>
              </a:rPr>
              <a:t>사용자</a:t>
            </a:r>
            <a:r>
              <a:rPr lang="en-US" altLang="ko-KR">
                <a:latin typeface="한컴 윤고딕 760"/>
                <a:ea typeface="한컴 윤고딕 760"/>
              </a:rPr>
              <a:t>)</a:t>
            </a:r>
            <a:endParaRPr lang="en-US" altLang="ko-KR">
              <a:latin typeface="한컴 윤고딕 760"/>
              <a:ea typeface="한컴 윤고딕 76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768" y="131864"/>
            <a:ext cx="1754857" cy="991875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1766684" y="1219200"/>
            <a:ext cx="261978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작성 가능한 상품 후기 조회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66684" y="1515321"/>
            <a:ext cx="2619782" cy="1295404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66684" y="3106848"/>
            <a:ext cx="2619782" cy="1629277"/>
          </a:xfrm>
          <a:prstGeom prst="rect">
            <a:avLst/>
          </a:prstGeom>
        </p:spPr>
      </p:pic>
      <p:sp>
        <p:nvSpPr>
          <p:cNvPr id="42" name=""/>
          <p:cNvSpPr/>
          <p:nvPr/>
        </p:nvSpPr>
        <p:spPr>
          <a:xfrm>
            <a:off x="1766684" y="2810726"/>
            <a:ext cx="261978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상품 작성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1766684" y="4736125"/>
            <a:ext cx="261978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작성한 후기 확인 및 삭제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66684" y="5032247"/>
            <a:ext cx="2619782" cy="1225296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86110" y="1515321"/>
            <a:ext cx="2619781" cy="674276"/>
          </a:xfrm>
          <a:prstGeom prst="rect">
            <a:avLst/>
          </a:prstGeom>
        </p:spPr>
      </p:pic>
      <p:sp>
        <p:nvSpPr>
          <p:cNvPr id="46" name=""/>
          <p:cNvSpPr/>
          <p:nvPr/>
        </p:nvSpPr>
        <p:spPr>
          <a:xfrm>
            <a:off x="4786110" y="1219200"/>
            <a:ext cx="261978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상품 문의 조회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47" name=""/>
          <p:cNvSpPr/>
          <p:nvPr/>
        </p:nvSpPr>
        <p:spPr>
          <a:xfrm>
            <a:off x="4786110" y="2810726"/>
            <a:ext cx="1309890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상품 문의 작성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86110" y="3106848"/>
            <a:ext cx="1315114" cy="1114424"/>
          </a:xfrm>
          <a:prstGeom prst="rect">
            <a:avLst/>
          </a:prstGeom>
        </p:spPr>
      </p:pic>
      <p:sp>
        <p:nvSpPr>
          <p:cNvPr id="49" name=""/>
          <p:cNvSpPr/>
          <p:nvPr/>
        </p:nvSpPr>
        <p:spPr>
          <a:xfrm>
            <a:off x="6281536" y="2810726"/>
            <a:ext cx="225783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상품 문의 상세 및 삭제</a:t>
            </a:r>
            <a:r>
              <a:rPr lang="en-US" altLang="ko-KR" sz="1300">
                <a:solidFill>
                  <a:srgbClr val="7a7cc4"/>
                </a:solidFill>
              </a:rPr>
              <a:t>,</a:t>
            </a:r>
            <a:r>
              <a:rPr lang="ko-KR" altLang="en-US" sz="1300">
                <a:solidFill>
                  <a:srgbClr val="7a7cc4"/>
                </a:solidFill>
              </a:rPr>
              <a:t>수정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80536" y="3238699"/>
            <a:ext cx="2158832" cy="982573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86110" y="4736125"/>
            <a:ext cx="2876955" cy="975915"/>
          </a:xfrm>
          <a:prstGeom prst="rect">
            <a:avLst/>
          </a:prstGeom>
        </p:spPr>
      </p:pic>
      <p:sp>
        <p:nvSpPr>
          <p:cNvPr id="52" name=""/>
          <p:cNvSpPr/>
          <p:nvPr/>
        </p:nvSpPr>
        <p:spPr>
          <a:xfrm>
            <a:off x="4791334" y="4440003"/>
            <a:ext cx="28717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상품 문의 답변 조회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53" name=""/>
          <p:cNvSpPr/>
          <p:nvPr/>
        </p:nvSpPr>
        <p:spPr>
          <a:xfrm>
            <a:off x="4786110" y="5496834"/>
            <a:ext cx="28717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상품 문의 답변 조회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836011" y="5772203"/>
            <a:ext cx="2728054" cy="1085797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886230" y="1515321"/>
            <a:ext cx="2405786" cy="814514"/>
          </a:xfrm>
          <a:prstGeom prst="rect">
            <a:avLst/>
          </a:prstGeom>
        </p:spPr>
      </p:pic>
      <p:sp>
        <p:nvSpPr>
          <p:cNvPr id="56" name=""/>
          <p:cNvSpPr/>
          <p:nvPr/>
        </p:nvSpPr>
        <p:spPr>
          <a:xfrm>
            <a:off x="8886230" y="1219200"/>
            <a:ext cx="261978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공지사항 조회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886230" y="3172773"/>
            <a:ext cx="2619782" cy="1114424"/>
          </a:xfrm>
          <a:prstGeom prst="rect">
            <a:avLst/>
          </a:prstGeom>
        </p:spPr>
      </p:pic>
      <p:sp>
        <p:nvSpPr>
          <p:cNvPr id="58" name=""/>
          <p:cNvSpPr/>
          <p:nvPr/>
        </p:nvSpPr>
        <p:spPr>
          <a:xfrm>
            <a:off x="8886230" y="2810726"/>
            <a:ext cx="261978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공지사항 상세 조회</a:t>
            </a:r>
            <a:endParaRPr lang="ko-KR" altLang="en-US" sz="1300">
              <a:solidFill>
                <a:srgbClr val="7a7cc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30128" y="987636"/>
            <a:ext cx="2231243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30128" y="620392"/>
            <a:ext cx="2591888" cy="36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요구사항 정의</a:t>
            </a:r>
            <a:r>
              <a:rPr lang="en-US" altLang="ko-KR">
                <a:latin typeface="한컴 윤고딕 760"/>
                <a:ea typeface="한컴 윤고딕 760"/>
              </a:rPr>
              <a:t>(</a:t>
            </a:r>
            <a:r>
              <a:rPr lang="ko-KR" altLang="en-US">
                <a:latin typeface="한컴 윤고딕 760"/>
                <a:ea typeface="한컴 윤고딕 760"/>
              </a:rPr>
              <a:t>사업자</a:t>
            </a:r>
            <a:r>
              <a:rPr lang="en-US" altLang="ko-KR">
                <a:latin typeface="한컴 윤고딕 760"/>
                <a:ea typeface="한컴 윤고딕 760"/>
              </a:rPr>
              <a:t>)</a:t>
            </a:r>
            <a:endParaRPr lang="en-US" altLang="ko-KR">
              <a:latin typeface="한컴 윤고딕 760"/>
              <a:ea typeface="한컴 윤고딕 76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768" y="131864"/>
            <a:ext cx="1754857" cy="991875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>
            <a:off x="2673240" y="1123739"/>
            <a:ext cx="12881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회원가입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8240" y="1504739"/>
            <a:ext cx="1217329" cy="1134658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>
            <a:off x="4578240" y="1123739"/>
            <a:ext cx="1288131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로그인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29" name=""/>
          <p:cNvSpPr/>
          <p:nvPr/>
        </p:nvSpPr>
        <p:spPr>
          <a:xfrm>
            <a:off x="4009453" y="2639398"/>
            <a:ext cx="2612220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페이지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31" name=""/>
          <p:cNvSpPr/>
          <p:nvPr/>
        </p:nvSpPr>
        <p:spPr>
          <a:xfrm>
            <a:off x="3979610" y="3123524"/>
            <a:ext cx="1963999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주문</a:t>
            </a:r>
            <a:r>
              <a:rPr lang="en-US" altLang="ko-KR" sz="1300">
                <a:solidFill>
                  <a:srgbClr val="7a7cc4"/>
                </a:solidFill>
              </a:rPr>
              <a:t>/</a:t>
            </a:r>
            <a:r>
              <a:rPr lang="ko-KR" altLang="en-US" sz="1300">
                <a:solidFill>
                  <a:srgbClr val="7a7cc4"/>
                </a:solidFill>
              </a:rPr>
              <a:t>배송관리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73240" y="1419861"/>
            <a:ext cx="1288131" cy="1033785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09453" y="3429000"/>
            <a:ext cx="1934155" cy="1245272"/>
          </a:xfrm>
          <a:prstGeom prst="rect">
            <a:avLst/>
          </a:prstGeom>
        </p:spPr>
      </p:pic>
      <p:sp>
        <p:nvSpPr>
          <p:cNvPr id="62" name=""/>
          <p:cNvSpPr/>
          <p:nvPr/>
        </p:nvSpPr>
        <p:spPr>
          <a:xfrm>
            <a:off x="6390391" y="3123524"/>
            <a:ext cx="3040325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상품 관리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7"/>
          <a:srcRect r="24910"/>
          <a:stretch>
            <a:fillRect/>
          </a:stretch>
        </p:blipFill>
        <p:spPr>
          <a:xfrm>
            <a:off x="6390392" y="3419646"/>
            <a:ext cx="3040324" cy="1254626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803051" y="3419646"/>
            <a:ext cx="1944088" cy="1254626"/>
          </a:xfrm>
          <a:prstGeom prst="rect">
            <a:avLst/>
          </a:prstGeom>
        </p:spPr>
      </p:pic>
      <p:sp>
        <p:nvSpPr>
          <p:cNvPr id="65" name=""/>
          <p:cNvSpPr/>
          <p:nvPr/>
        </p:nvSpPr>
        <p:spPr>
          <a:xfrm>
            <a:off x="9783140" y="3123524"/>
            <a:ext cx="1963999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상품 문의 관리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66" name=""/>
          <p:cNvSpPr/>
          <p:nvPr/>
        </p:nvSpPr>
        <p:spPr>
          <a:xfrm>
            <a:off x="6390391" y="4674272"/>
            <a:ext cx="1663569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상품 등록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6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390392" y="4970394"/>
            <a:ext cx="1663568" cy="1287984"/>
          </a:xfrm>
          <a:prstGeom prst="rect">
            <a:avLst/>
          </a:prstGeom>
        </p:spPr>
      </p:pic>
      <p:sp>
        <p:nvSpPr>
          <p:cNvPr id="68" name=""/>
          <p:cNvSpPr/>
          <p:nvPr/>
        </p:nvSpPr>
        <p:spPr>
          <a:xfrm>
            <a:off x="8139482" y="4674272"/>
            <a:ext cx="1463544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상품 수정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69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206864" y="4970394"/>
            <a:ext cx="1396162" cy="1287984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803052" y="4970394"/>
            <a:ext cx="2235071" cy="1287984"/>
          </a:xfrm>
          <a:prstGeom prst="rect">
            <a:avLst/>
          </a:prstGeom>
        </p:spPr>
      </p:pic>
      <p:sp>
        <p:nvSpPr>
          <p:cNvPr id="71" name=""/>
          <p:cNvSpPr/>
          <p:nvPr/>
        </p:nvSpPr>
        <p:spPr>
          <a:xfrm>
            <a:off x="9803052" y="4674272"/>
            <a:ext cx="2235070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상품 문의 답글 작성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72" name=""/>
          <p:cNvSpPr/>
          <p:nvPr/>
        </p:nvSpPr>
        <p:spPr>
          <a:xfrm>
            <a:off x="3961371" y="4674272"/>
            <a:ext cx="1982238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주문</a:t>
            </a:r>
            <a:r>
              <a:rPr lang="en-US" altLang="ko-KR" sz="1300">
                <a:solidFill>
                  <a:srgbClr val="7a7cc4"/>
                </a:solidFill>
              </a:rPr>
              <a:t>/</a:t>
            </a:r>
            <a:r>
              <a:rPr lang="ko-KR" altLang="en-US" sz="1300">
                <a:solidFill>
                  <a:srgbClr val="7a7cc4"/>
                </a:solidFill>
              </a:rPr>
              <a:t>배송 상세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09453" y="5030704"/>
            <a:ext cx="1934155" cy="1227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30128" y="987636"/>
            <a:ext cx="2231243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30128" y="620392"/>
            <a:ext cx="2591888" cy="367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요구사항 정의</a:t>
            </a:r>
            <a:r>
              <a:rPr lang="en-US" altLang="ko-KR">
                <a:latin typeface="한컴 윤고딕 760"/>
                <a:ea typeface="한컴 윤고딕 760"/>
              </a:rPr>
              <a:t>(</a:t>
            </a:r>
            <a:r>
              <a:rPr lang="ko-KR" altLang="en-US">
                <a:latin typeface="한컴 윤고딕 760"/>
                <a:ea typeface="한컴 윤고딕 760"/>
              </a:rPr>
              <a:t>관리자</a:t>
            </a:r>
            <a:r>
              <a:rPr lang="en-US" altLang="ko-KR">
                <a:latin typeface="한컴 윤고딕 760"/>
                <a:ea typeface="한컴 윤고딕 760"/>
              </a:rPr>
              <a:t>)</a:t>
            </a:r>
            <a:endParaRPr lang="en-US" altLang="ko-KR">
              <a:latin typeface="한컴 윤고딕 760"/>
              <a:ea typeface="한컴 윤고딕 76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7768" y="131864"/>
            <a:ext cx="1754857" cy="991875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64883" y="1283758"/>
            <a:ext cx="2043433" cy="915584"/>
          </a:xfrm>
          <a:prstGeom prst="rect">
            <a:avLst/>
          </a:prstGeom>
        </p:spPr>
      </p:pic>
      <p:sp>
        <p:nvSpPr>
          <p:cNvPr id="28" name=""/>
          <p:cNvSpPr/>
          <p:nvPr/>
        </p:nvSpPr>
        <p:spPr>
          <a:xfrm>
            <a:off x="4164883" y="987636"/>
            <a:ext cx="2043433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로그인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29" name=""/>
          <p:cNvSpPr/>
          <p:nvPr/>
        </p:nvSpPr>
        <p:spPr>
          <a:xfrm>
            <a:off x="3961371" y="2199342"/>
            <a:ext cx="2612220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페이지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2728" y="2925440"/>
            <a:ext cx="1736066" cy="1203646"/>
          </a:xfrm>
          <a:prstGeom prst="rect">
            <a:avLst/>
          </a:prstGeom>
        </p:spPr>
      </p:pic>
      <p:sp>
        <p:nvSpPr>
          <p:cNvPr id="75" name=""/>
          <p:cNvSpPr/>
          <p:nvPr/>
        </p:nvSpPr>
        <p:spPr>
          <a:xfrm>
            <a:off x="272729" y="2629318"/>
            <a:ext cx="1736066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상품 관리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76" name=""/>
          <p:cNvSpPr/>
          <p:nvPr/>
        </p:nvSpPr>
        <p:spPr>
          <a:xfrm>
            <a:off x="2240836" y="2629319"/>
            <a:ext cx="157047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상품 관리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240836" y="2925441"/>
            <a:ext cx="1570472" cy="1203646"/>
          </a:xfrm>
          <a:prstGeom prst="rect">
            <a:avLst/>
          </a:prstGeom>
        </p:spPr>
      </p:pic>
      <p:sp>
        <p:nvSpPr>
          <p:cNvPr id="78" name=""/>
          <p:cNvSpPr/>
          <p:nvPr/>
        </p:nvSpPr>
        <p:spPr>
          <a:xfrm>
            <a:off x="2240836" y="4129088"/>
            <a:ext cx="1570472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상품 등록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86225" y="4425208"/>
            <a:ext cx="1625082" cy="1391604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25473" y="4425209"/>
            <a:ext cx="1642678" cy="1391604"/>
          </a:xfrm>
          <a:prstGeom prst="rect">
            <a:avLst/>
          </a:prstGeom>
        </p:spPr>
      </p:pic>
      <p:sp>
        <p:nvSpPr>
          <p:cNvPr id="82" name=""/>
          <p:cNvSpPr/>
          <p:nvPr/>
        </p:nvSpPr>
        <p:spPr>
          <a:xfrm>
            <a:off x="272728" y="4129086"/>
            <a:ext cx="1736066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사업자 상품 승인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61371" y="2965423"/>
            <a:ext cx="1773984" cy="927152"/>
          </a:xfrm>
          <a:prstGeom prst="rect">
            <a:avLst/>
          </a:prstGeom>
        </p:spPr>
      </p:pic>
      <p:sp>
        <p:nvSpPr>
          <p:cNvPr id="85" name=""/>
          <p:cNvSpPr/>
          <p:nvPr/>
        </p:nvSpPr>
        <p:spPr>
          <a:xfrm>
            <a:off x="3961371" y="2629318"/>
            <a:ext cx="1773984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주문관리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86" name=""/>
          <p:cNvSpPr/>
          <p:nvPr/>
        </p:nvSpPr>
        <p:spPr>
          <a:xfrm>
            <a:off x="5838949" y="2629319"/>
            <a:ext cx="1773984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회원관리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917531" y="2920181"/>
            <a:ext cx="1695402" cy="1017637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736759" y="2965423"/>
            <a:ext cx="1631108" cy="927152"/>
          </a:xfrm>
          <a:prstGeom prst="rect">
            <a:avLst/>
          </a:prstGeom>
        </p:spPr>
      </p:pic>
      <p:sp>
        <p:nvSpPr>
          <p:cNvPr id="89" name=""/>
          <p:cNvSpPr/>
          <p:nvPr/>
        </p:nvSpPr>
        <p:spPr>
          <a:xfrm>
            <a:off x="7736759" y="2624059"/>
            <a:ext cx="1773984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쿠폰관리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627735" y="4277149"/>
            <a:ext cx="2168757" cy="1024706"/>
          </a:xfrm>
          <a:prstGeom prst="rect">
            <a:avLst/>
          </a:prstGeom>
        </p:spPr>
      </p:pic>
      <p:sp>
        <p:nvSpPr>
          <p:cNvPr id="91" name=""/>
          <p:cNvSpPr/>
          <p:nvPr/>
        </p:nvSpPr>
        <p:spPr>
          <a:xfrm>
            <a:off x="7612934" y="3981027"/>
            <a:ext cx="2183558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쿠폰 등록 수정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92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796492" y="2871691"/>
            <a:ext cx="2395508" cy="557308"/>
          </a:xfrm>
          <a:prstGeom prst="rect">
            <a:avLst/>
          </a:prstGeom>
        </p:spPr>
      </p:pic>
      <p:sp>
        <p:nvSpPr>
          <p:cNvPr id="93" name=""/>
          <p:cNvSpPr/>
          <p:nvPr/>
        </p:nvSpPr>
        <p:spPr>
          <a:xfrm>
            <a:off x="9796492" y="2624059"/>
            <a:ext cx="2395508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공지사항 조회 및 삭제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95" name=""/>
          <p:cNvSpPr/>
          <p:nvPr/>
        </p:nvSpPr>
        <p:spPr>
          <a:xfrm>
            <a:off x="9796492" y="3984561"/>
            <a:ext cx="2395508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공지사항 등록  및 수정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96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949380" y="4280683"/>
            <a:ext cx="2089732" cy="1052982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796492" y="5629788"/>
            <a:ext cx="2395508" cy="977229"/>
          </a:xfrm>
          <a:prstGeom prst="rect">
            <a:avLst/>
          </a:prstGeom>
        </p:spPr>
      </p:pic>
      <p:sp>
        <p:nvSpPr>
          <p:cNvPr id="99" name=""/>
          <p:cNvSpPr/>
          <p:nvPr/>
        </p:nvSpPr>
        <p:spPr>
          <a:xfrm>
            <a:off x="9796492" y="5333666"/>
            <a:ext cx="2395508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공지사항 상세페이지</a:t>
            </a:r>
            <a:endParaRPr lang="ko-KR" altLang="en-US" sz="1300">
              <a:solidFill>
                <a:srgbClr val="7a7cc4"/>
              </a:solidFill>
            </a:endParaRPr>
          </a:p>
        </p:txBody>
      </p:sp>
      <p:sp>
        <p:nvSpPr>
          <p:cNvPr id="101" name=""/>
          <p:cNvSpPr/>
          <p:nvPr/>
        </p:nvSpPr>
        <p:spPr>
          <a:xfrm>
            <a:off x="3961371" y="4132622"/>
            <a:ext cx="1773984" cy="296121"/>
          </a:xfrm>
          <a:prstGeom prst="roundRect">
            <a:avLst>
              <a:gd name="adj" fmla="val 16667"/>
            </a:avLst>
          </a:prstGeom>
          <a:solidFill>
            <a:srgbClr val="f0f0f0"/>
          </a:solidFill>
          <a:ln w="9525"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rgbClr val="7a7cc4"/>
                </a:solidFill>
              </a:rPr>
              <a:t>관리자 상품 수정</a:t>
            </a:r>
            <a:endParaRPr lang="ko-KR" altLang="en-US" sz="1300">
              <a:solidFill>
                <a:srgbClr val="7a7cc4"/>
              </a:solidFill>
            </a:endParaRPr>
          </a:p>
        </p:txBody>
      </p:sp>
      <p:pic>
        <p:nvPicPr>
          <p:cNvPr id="102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961371" y="4526781"/>
            <a:ext cx="1773984" cy="1290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4947" y="1619115"/>
            <a:ext cx="3202104" cy="180988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407979" y="3544982"/>
            <a:ext cx="5376041" cy="7002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 b="1">
                <a:solidFill>
                  <a:srgbClr val="2b2d63"/>
                </a:solidFill>
              </a:rPr>
              <a:t>프로젝트</a:t>
            </a:r>
            <a:r>
              <a:rPr lang="ko-KR" altLang="en-US" sz="3900" b="1">
                <a:solidFill>
                  <a:srgbClr val="2b2d63"/>
                </a:solidFill>
              </a:rPr>
              <a:t> 개요</a:t>
            </a:r>
            <a:endParaRPr lang="ko-KR" altLang="en-US" sz="3900" b="1">
              <a:solidFill>
                <a:srgbClr val="2b2d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937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/>
        </p:nvCxnSpPr>
        <p:spPr>
          <a:xfrm>
            <a:off x="2071018" y="1026795"/>
            <a:ext cx="3223012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/>
          <p:cNvSpPr txBox="1"/>
          <p:nvPr/>
        </p:nvSpPr>
        <p:spPr>
          <a:xfrm>
            <a:off x="2095481" y="638386"/>
            <a:ext cx="3232725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개발환경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6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733599" y="1203830"/>
            <a:ext cx="1142245" cy="36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2b2d63"/>
                </a:solidFill>
              </a:rPr>
              <a:t>Front</a:t>
            </a:r>
            <a:r>
              <a:rPr lang="en-US" altLang="ko-KR" b="1"/>
              <a:t> End </a:t>
            </a:r>
            <a:endParaRPr lang="en-US" altLang="ko-KR" b="1"/>
          </a:p>
        </p:txBody>
      </p:sp>
      <p:sp>
        <p:nvSpPr>
          <p:cNvPr id="9" name=""/>
          <p:cNvSpPr txBox="1"/>
          <p:nvPr/>
        </p:nvSpPr>
        <p:spPr>
          <a:xfrm>
            <a:off x="875444" y="1235745"/>
            <a:ext cx="1142245" cy="366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2b2d63"/>
                </a:solidFill>
              </a:rPr>
              <a:t>Back End </a:t>
            </a:r>
            <a:endParaRPr lang="en-US" altLang="ko-KR" b="1">
              <a:solidFill>
                <a:srgbClr val="2b2d63"/>
              </a:solidFill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24824" y="4197466"/>
            <a:ext cx="1004113" cy="769507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rcRect b="37220"/>
          <a:stretch>
            <a:fillRect/>
          </a:stretch>
        </p:blipFill>
        <p:spPr>
          <a:xfrm>
            <a:off x="132938" y="2313154"/>
            <a:ext cx="1476375" cy="878888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38777" y="1479840"/>
            <a:ext cx="1285420" cy="879497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46544" y="2390298"/>
            <a:ext cx="1704905" cy="621378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30804" y="1663926"/>
            <a:ext cx="609523" cy="609523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678171" y="1663926"/>
            <a:ext cx="609523" cy="609523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539644" y="1663926"/>
            <a:ext cx="609523" cy="609523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62012" y="2395510"/>
            <a:ext cx="1285420" cy="619457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144924" y="2392219"/>
            <a:ext cx="1305133" cy="619457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672124" y="1570782"/>
            <a:ext cx="410688" cy="733371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03856" y="1602696"/>
            <a:ext cx="663917" cy="789523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651449" y="1663926"/>
            <a:ext cx="2232860" cy="600161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32521" y="4213422"/>
            <a:ext cx="820351" cy="793006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793393" y="5252938"/>
            <a:ext cx="1245384" cy="700528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3928937" y="2218434"/>
            <a:ext cx="1453315" cy="973608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946101" y="4197466"/>
            <a:ext cx="808963" cy="808963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932521" y="3655958"/>
            <a:ext cx="1142245" cy="36641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2b2d63"/>
                </a:solidFill>
                <a:latin typeface="Calibri"/>
                <a:ea typeface="맑은 고딕"/>
                <a:cs typeface="Calibri"/>
              </a:rPr>
              <a:t>TOOLS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2b2d63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6662012" y="3831053"/>
            <a:ext cx="1142245" cy="36641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2b2d63"/>
                </a:solidFill>
                <a:latin typeface="Calibri"/>
                <a:ea typeface="맑은 고딕"/>
                <a:cs typeface="Calibri"/>
              </a:rPr>
              <a:t>API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2b2d63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6598523" y="4339711"/>
            <a:ext cx="841804" cy="787494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135566" y="3964301"/>
            <a:ext cx="1826746" cy="1538313"/>
          </a:xfrm>
          <a:prstGeom prst="rect">
            <a:avLst/>
          </a:prstGeom>
        </p:spPr>
      </p:pic>
      <p:sp>
        <p:nvSpPr>
          <p:cNvPr id="48" name=""/>
          <p:cNvSpPr txBox="1"/>
          <p:nvPr/>
        </p:nvSpPr>
        <p:spPr>
          <a:xfrm>
            <a:off x="8918699" y="4552191"/>
            <a:ext cx="1506849" cy="3625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다음주소</a:t>
            </a:r>
            <a:r>
              <a:rPr lang="en-US" altLang="ko-KR"/>
              <a:t>api</a:t>
            </a:r>
            <a:endParaRPr lang="en-US" altLang="ko-KR"/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9506156" y="2437264"/>
            <a:ext cx="742625" cy="612665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2038777" y="5252938"/>
            <a:ext cx="700843" cy="78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/>
        </p:nvCxnSpPr>
        <p:spPr>
          <a:xfrm>
            <a:off x="2071017" y="1026795"/>
            <a:ext cx="1665962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/>
          <p:cNvSpPr txBox="1"/>
          <p:nvPr/>
        </p:nvSpPr>
        <p:spPr>
          <a:xfrm>
            <a:off x="2095481" y="638386"/>
            <a:ext cx="1737300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atin typeface="한컴 윤고딕 760"/>
                <a:ea typeface="한컴 윤고딕 760"/>
              </a:rPr>
              <a:t>ER Diagram</a:t>
            </a:r>
            <a:endParaRPr lang="en-US" altLang="ko-KR">
              <a:latin typeface="한컴 윤고딕 760"/>
              <a:ea typeface="한컴 윤고딕 760"/>
            </a:endParaRPr>
          </a:p>
        </p:txBody>
      </p:sp>
      <p:pic>
        <p:nvPicPr>
          <p:cNvPr id="6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53401" y="1134323"/>
            <a:ext cx="6885198" cy="5543760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2653400" y="1134323"/>
            <a:ext cx="1303205" cy="5121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1" name=""/>
          <p:cNvSpPr/>
          <p:nvPr/>
        </p:nvSpPr>
        <p:spPr>
          <a:xfrm>
            <a:off x="4100946" y="1345623"/>
            <a:ext cx="1278348" cy="5332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"/>
          <p:cNvSpPr/>
          <p:nvPr/>
        </p:nvSpPr>
        <p:spPr>
          <a:xfrm>
            <a:off x="7434951" y="1134322"/>
            <a:ext cx="2274754" cy="554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3" name=""/>
          <p:cNvSpPr/>
          <p:nvPr/>
        </p:nvSpPr>
        <p:spPr>
          <a:xfrm>
            <a:off x="5501375" y="3847303"/>
            <a:ext cx="1779455" cy="2268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4" name=""/>
          <p:cNvSpPr txBox="1"/>
          <p:nvPr/>
        </p:nvSpPr>
        <p:spPr>
          <a:xfrm>
            <a:off x="2740928" y="5749136"/>
            <a:ext cx="996051" cy="36697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</a:rPr>
              <a:t>상품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853162" y="950836"/>
            <a:ext cx="1648213" cy="36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</a:rPr>
              <a:t>주문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5620166" y="3051650"/>
            <a:ext cx="1541874" cy="643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</a:rPr>
              <a:t>고객센터 및</a:t>
            </a:r>
            <a:endParaRPr lang="ko-KR" altLang="en-US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</a:rPr>
              <a:t> 리뷰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8074302" y="767350"/>
            <a:ext cx="996052" cy="36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ff0000"/>
                </a:solidFill>
              </a:rPr>
              <a:t>회원</a:t>
            </a: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220458" y="1248623"/>
          <a:ext cx="9757408" cy="5441057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89429"/>
                <a:gridCol w="1225444"/>
                <a:gridCol w="663468"/>
                <a:gridCol w="853971"/>
                <a:gridCol w="2289516"/>
              </a:tblGrid>
              <a:tr h="25564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member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5564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96473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join_type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회원 분류</a:t>
                      </a:r>
                      <a:endParaRPr lang="EN-US" sz="9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9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일반회원(user),사업자(owner)</a:t>
                      </a:r>
                      <a:r>
                        <a:rPr lang="en-US" altLang="ko-KR" sz="9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endParaRPr lang="en-US" altLang="ko-KR" sz="9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관리자</a:t>
                      </a:r>
                      <a:r>
                        <a:rPr lang="en-US" altLang="ko-KR" sz="9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(admin)</a:t>
                      </a:r>
                      <a:endParaRPr lang="EN-US" sz="9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 b="1">
                        <a:solidFill>
                          <a:srgbClr val="3057b9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varchar(16)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pwd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이메일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varchar(45)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varchar(45)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hp1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휴대폰 번호 앞자리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hp2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휴대폰 번호 가운데 자리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hp3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휴대폰 번호 끝자리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zipcode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우편번호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varchar(500)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4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참조주소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varchar(500)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addressDetail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상세주소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varchar(500)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57533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gender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성별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회원 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60610" cy="5712007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9516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member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birth_year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출생년도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birth_month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출생월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birth_day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출생일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sms_yn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sms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수신 동의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N(비동의)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email_yn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수신 동의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N(비동의)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member_grade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등급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del_yn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탈퇴여부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N(활동중)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owner_name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사업장명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owner_num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사업자 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owner_tel1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사업장 전화번호 앞자리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owner_tel2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사업장 전화번호 중간자리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owner_tel3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사업장 전화번호 끝자리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varchar(4)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joinDate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가입 날짜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current_timestamp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personalInformation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개인정보 이용동의 선택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N(비동의)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회원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422218"/>
          <a:ext cx="9758998" cy="1728012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category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cateCode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카테고리 코드</a:t>
                      </a:r>
                      <a:endParaRPr lang="ko-KR" altLang="en-US" sz="10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varchar(</a:t>
                      </a: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 b="1">
                        <a:solidFill>
                          <a:srgbClr val="3057b9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parentsCateCode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 대분류 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cate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g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oryName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 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상품 카테고리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4779856" y="3763489"/>
            <a:ext cx="1806318" cy="4637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>
                <a:solidFill>
                  <a:srgbClr val="2b2d63"/>
                </a:solidFill>
              </a:rPr>
              <a:t>901</a:t>
            </a:r>
            <a:r>
              <a:rPr lang="ko-KR" altLang="en-US" sz="2500">
                <a:solidFill>
                  <a:srgbClr val="2b2d63"/>
                </a:solidFill>
              </a:rPr>
              <a:t>  </a:t>
            </a:r>
            <a:r>
              <a:rPr lang="en-US" altLang="ko-KR" sz="2500">
                <a:solidFill>
                  <a:srgbClr val="2b2d63"/>
                </a:solidFill>
              </a:rPr>
              <a:t>001</a:t>
            </a:r>
            <a:endParaRPr lang="en-US" altLang="ko-KR" sz="2500">
              <a:solidFill>
                <a:srgbClr val="2b2d63"/>
              </a:solidFill>
            </a:endParaRPr>
          </a:p>
        </p:txBody>
      </p:sp>
      <p:sp>
        <p:nvSpPr>
          <p:cNvPr id="30" name=""/>
          <p:cNvSpPr/>
          <p:nvPr/>
        </p:nvSpPr>
        <p:spPr>
          <a:xfrm>
            <a:off x="4779856" y="3763489"/>
            <a:ext cx="654932" cy="463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/>
          <p:nvPr/>
        </p:nvSpPr>
        <p:spPr>
          <a:xfrm>
            <a:off x="5459252" y="3763489"/>
            <a:ext cx="654932" cy="463705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2" name=""/>
          <p:cNvCxnSpPr/>
          <p:nvPr/>
        </p:nvCxnSpPr>
        <p:spPr>
          <a:xfrm rot="16200000" flipH="1">
            <a:off x="4927283" y="4407235"/>
            <a:ext cx="3600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 txBox="1"/>
          <p:nvPr/>
        </p:nvSpPr>
        <p:spPr>
          <a:xfrm>
            <a:off x="4557359" y="4587274"/>
            <a:ext cx="877429" cy="3638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대분류</a:t>
            </a:r>
            <a:endParaRPr lang="ko-KR" altLang="en-US"/>
          </a:p>
        </p:txBody>
      </p:sp>
      <p:cxnSp>
        <p:nvCxnSpPr>
          <p:cNvPr id="34" name=""/>
          <p:cNvCxnSpPr>
            <a:stCxn id="31" idx="2"/>
          </p:cNvCxnSpPr>
          <p:nvPr/>
        </p:nvCxnSpPr>
        <p:spPr>
          <a:xfrm rot="16200000" flipH="1">
            <a:off x="5606678" y="4407234"/>
            <a:ext cx="3600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"/>
          <p:cNvSpPr txBox="1"/>
          <p:nvPr/>
        </p:nvSpPr>
        <p:spPr>
          <a:xfrm>
            <a:off x="5657285" y="4587274"/>
            <a:ext cx="877429" cy="3638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소분류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2822821" y="3813217"/>
            <a:ext cx="1957035" cy="3663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cateCode</a:t>
            </a:r>
            <a:r>
              <a:rPr lang="ko-KR" altLang="en-US"/>
              <a:t>예시</a:t>
            </a:r>
            <a:r>
              <a:rPr lang="en-US" altLang="ko-KR"/>
              <a:t>: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r="4430"/>
          <a:stretch>
            <a:fillRect/>
          </a:stretch>
        </p:blipFill>
        <p:spPr>
          <a:xfrm>
            <a:off x="235670" y="540999"/>
            <a:ext cx="11651922" cy="577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5471093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product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deliveryType 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배송 타입</a:t>
                      </a:r>
                      <a:r>
                        <a:rPr lang="en-US" altLang="ko-KR" sz="10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예약배송</a:t>
                      </a:r>
                      <a:r>
                        <a:rPr lang="en-US" altLang="ko-KR" sz="10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0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 일반배송</a:t>
                      </a:r>
                      <a:r>
                        <a:rPr lang="en-US" altLang="ko-KR" sz="10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varchar(10)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 b="1">
                        <a:solidFill>
                          <a:srgbClr val="3057b9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deliveryPrice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cateCode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 코드 소뷴류 코드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varchar(50)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productPrice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정가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productDiscount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int(3)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productSalesPrice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할인율 적용된 가격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int(1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productUnit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판매단위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productPackType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포장 타입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productWeight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중량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용량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productOrigin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원산지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productTotal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총수량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int(10)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상품 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231718"/>
          <a:ext cx="9758998" cy="4147409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product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productExpireDate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유통기한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productStatus 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상품 상태</a:t>
                      </a:r>
                      <a:endParaRPr lang="ko-KR" altLang="en-US" sz="10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‘</a:t>
                      </a:r>
                      <a:r>
                        <a:rPr lang="EN-US" sz="12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approval_request</a:t>
                      </a:r>
                      <a:r>
                        <a:rPr lang="en-US" altLang="ko-KR" sz="12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’</a:t>
                      </a:r>
                      <a:endParaRPr lang="en-US" altLang="ko-KR" sz="12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(상품 승인 요청)</a:t>
                      </a:r>
                      <a:endParaRPr lang="ko-KR" altLang="en-US" sz="1200" b="1">
                        <a:solidFill>
                          <a:srgbClr val="3057b9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productBrand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브랜드명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varchar(45)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productContentTitle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상세페이지 소제목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varchar(500)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productContent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상세페이지 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varchar(500)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상품등록 날짜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current_timestamp</a:t>
                      </a:r>
                      <a:endParaRPr lang="ko-KR" altLang="en-US" sz="1200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상품등록자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7719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reg_com_name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사업장명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join_type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등록자 분류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(사업자(owner), 관리자(admin))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상품 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231718"/>
          <a:ext cx="9758998" cy="2482392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product_img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imgId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이미지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200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fileName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이미지 파일 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varchar(45)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fileType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이미지 분류</a:t>
                      </a:r>
                      <a:endParaRPr lang="ko-KR" altLang="en-US" sz="10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varchar(45)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b="1">
                        <a:solidFill>
                          <a:srgbClr val="3057b9"/>
                        </a:solidFill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등록날짜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상품</a:t>
            </a:r>
            <a:r>
              <a:rPr lang="en-US" altLang="ko-KR">
                <a:latin typeface="한컴 윤고딕 760"/>
                <a:ea typeface="한컴 윤고딕 760"/>
              </a:rPr>
              <a:t> </a:t>
            </a:r>
            <a:r>
              <a:rPr lang="ko-KR" altLang="en-US">
                <a:latin typeface="한컴 윤고딕 760"/>
                <a:ea typeface="한컴 윤고딕 760"/>
              </a:rPr>
              <a:t>이미지 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231718"/>
          <a:ext cx="9758998" cy="2403386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cart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cartId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200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VARCHAR(20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cart_product_qty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개수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맑은 고딕"/>
                        </a:rPr>
                        <a:t>1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creDate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장바구니 담은 날짜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>
                          <a:latin typeface="맑은 고딕"/>
                        </a:rPr>
                        <a:t>CURRENT_TIMESTAMP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장바구니 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60610" cy="5712007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9516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alleating_order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주문번호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주문자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orderHp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주문자 전화번호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receiverName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수취인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receiverHp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수취인 전화번호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zipcode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우편번호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address2</a:t>
                      </a:r>
                      <a:endParaRPr lang="en-US" altLang="ko-KR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참고주소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addressDetail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상세주소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delivery_request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배송시 요청사항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userPoint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주문시 사용한 적립금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INT(11)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주문시 사용한 쿠폰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current_timestamp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totalPrice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총금액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INT(11)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주문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60609" cy="4241235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9516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alleating_order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card_com_name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카드사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card_pay_month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할부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orderStatus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결제상태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payDate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결제일자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CURRENT_TIMESTAMP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reserveDate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예약배송 일자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Y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reserveTime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예약배송 시간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대표 상품 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대표 상품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cateCode</a:t>
                      </a:r>
                      <a:endParaRPr lang="en-US" altLang="ko-KR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대표 상품 카테고리 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fileName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대표 상품 이미지파일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주문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5342472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alleating_order_detail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order_seq_num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주문상세 번호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AUTO_INCREMENT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orderId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주문번호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CURRENT_TIMESTAMP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productPrice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가격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productDiscount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할인율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productQty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개수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cateCode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카테고리 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deliveryType</a:t>
                      </a:r>
                      <a:endParaRPr lang="en-US" altLang="ko-KR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 타입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delivery_status</a:t>
                      </a:r>
                      <a:endParaRPr lang="en-US" altLang="ko-KR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배송 상태</a:t>
                      </a:r>
                      <a:endParaRPr lang="ko-KR" alt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 b="1">
                        <a:solidFill>
                          <a:srgbClr val="3057b9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fileName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이미지 파일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productBrand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브랜드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review_ny</a:t>
                      </a:r>
                      <a:endParaRPr lang="en-US" altLang="ko-KR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후기 작성 여부</a:t>
                      </a:r>
                      <a:endParaRPr lang="ko-KR" alt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1" i="0" u="none" strike="noStrike" kern="1200" cap="none" spc="0" normalizeH="0" baseline="0" mc:Ignorable="hp" hp:hslEmbossed="0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rgbClr val="3057b9"/>
                          </a:solidFill>
                          <a:latin typeface="맑은 고딕"/>
                        </a:rPr>
                        <a:t>n</a:t>
                      </a:r>
                      <a:endParaRPr lang="en-US" altLang="ko-KR" sz="1200" b="1">
                        <a:solidFill>
                          <a:srgbClr val="3057b9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주문 상세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4975393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deliveryaddress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68912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num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배송지관리 번호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AUTO_INCREMENT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deliveryName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배송지 별칭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receiverName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수취자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receiver_hp1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수취자 번호 앞자리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receiver_hp2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수취자 번호 중간자리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receiver_hp3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수취자 번호 끝자리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zipcode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우편번호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address2</a:t>
                      </a:r>
                      <a:endParaRPr lang="en-US" altLang="ko-KR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참고주소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202124"/>
                          </a:solidFill>
                          <a:latin typeface="Inherit"/>
                          <a:ea typeface="Inherit"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address_detail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주소상세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default_address</a:t>
                      </a:r>
                      <a:endParaRPr lang="en-US" altLang="ko-KR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기본배송지 여부</a:t>
                      </a:r>
                      <a:endParaRPr lang="ko-KR" alt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Y</a:t>
                      </a:r>
          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 b="1">
                        <a:solidFill>
                          <a:srgbClr val="3057b9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배송지 관리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4541639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coupon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0223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couponId 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</a:t>
                      </a:r>
                      <a:r>
                        <a:rPr xmlns:mc="http://schemas.openxmlformats.org/markup-compatibility/2006" xmlns:hp="http://schemas.haansoft.com/office/presentation/8.0" lang="ko-KR" altLang="en-US" sz="12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lang="ko-KR" altLang="en-US" sz="12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coupon_name 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1" i="0" u="none" strike="noStrike" mc:Ignorable="hp" hp:hslEmbossed="0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coupon_range</a:t>
                      </a:r>
                      <a:endParaRPr xmlns:mc="http://schemas.openxmlformats.org/markup-compatibility/2006" xmlns:hp="http://schemas.haansoft.com/office/presentation/8.0" lang="EN-US" sz="1100" b="1" i="0" u="none" strike="noStrike" mc:Ignorable="hp" hp:hslEmbossed="0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쿠폰 적용범위</a:t>
                      </a:r>
                      <a:endParaRPr lang="ko-KR" alt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1" i="0" u="none" strike="noStrike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1" i="0" u="none" strike="noStrike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1" i="0" u="none" strike="noStrike" kern="1200" cap="none" spc="0" normalizeH="0" baseline="0" mc:Ignorable="hp" hp:hslEmbossed="0">
                          <a:solidFill>
                            <a:srgbClr val="3057b9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1" i="0" u="none" strike="noStrike" kern="1200" cap="none" spc="0" normalizeH="0" baseline="0" mc:Ignorable="hp" hp:hslEmbossed="0">
                        <a:solidFill>
                          <a:srgbClr val="3057b9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en-US" altLang="ko-KR" sz="1200" b="1">
                        <a:solidFill>
                          <a:srgbClr val="3057b9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coupon_quantity 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수량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INT(11)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couponDiscountRate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할인율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INT(11)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892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beginDate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배포 시작일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7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배포기간 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coupon_startDate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유효기간 시작일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coupon_endDate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유효기간 종료일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202124"/>
                        </a:solidFill>
                        <a:latin typeface="Inherit"/>
                        <a:ea typeface="Inherit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coupon_deleted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삭제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CHAR(1)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맑은 고딕"/>
                        </a:rPr>
                        <a:t>n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creDate</a:t>
                      </a:r>
                      <a:endParaRPr xmlns:mc="http://schemas.openxmlformats.org/markup-compatibility/2006" xmlns:hp="http://schemas.haansoft.com/office/presentation/8.0" 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생성일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CURRENT_TIMESTAMP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쿠폰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1661337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usercoupon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0223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couponNum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번호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couponId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쿠폰 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사용자가 등록한 쿠폰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239860" y="2115986"/>
            <a:ext cx="1712280" cy="366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맑은 고딕"/>
                <a:cs typeface="맑은 고딕 Semilight"/>
              </a:rPr>
              <a:t>기획 의도</a:t>
            </a:r>
            <a:endParaRPr lang="ko-KR" altLang="en-US">
              <a:latin typeface="맑은 고딕"/>
              <a:cs typeface="맑은 고딕 Semilight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30364" y="287755"/>
            <a:ext cx="1931271" cy="1091588"/>
          </a:xfrm>
          <a:prstGeom prst="rect">
            <a:avLst/>
          </a:prstGeom>
        </p:spPr>
      </p:pic>
      <p:sp>
        <p:nvSpPr>
          <p:cNvPr id="35" name="TextBox 7"/>
          <p:cNvSpPr txBox="1"/>
          <p:nvPr/>
        </p:nvSpPr>
        <p:spPr>
          <a:xfrm>
            <a:off x="5255853" y="2573121"/>
            <a:ext cx="1464060" cy="36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맑은 고딕"/>
                <a:cs typeface="맑은 고딕 Semilight"/>
              </a:rPr>
              <a:t>서비스 개요</a:t>
            </a:r>
            <a:endParaRPr lang="ko-KR" altLang="en-US">
              <a:latin typeface="맑은 고딕"/>
              <a:cs typeface="맑은 고딕 Semilight"/>
            </a:endParaRPr>
          </a:p>
        </p:txBody>
      </p:sp>
      <p:sp>
        <p:nvSpPr>
          <p:cNvPr id="36" name="TextBox 8"/>
          <p:cNvSpPr txBox="1"/>
          <p:nvPr/>
        </p:nvSpPr>
        <p:spPr>
          <a:xfrm>
            <a:off x="5259405" y="3062181"/>
            <a:ext cx="1673190" cy="366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맑은 고딕"/>
                <a:cs typeface="맑은 고딕 Semilight"/>
              </a:rPr>
              <a:t>요구사항 정의</a:t>
            </a:r>
            <a:endParaRPr lang="ko-KR" altLang="en-US">
              <a:latin typeface="맑은 고딕"/>
              <a:cs typeface="맑은 고딕 Semilight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4617263" y="1664781"/>
            <a:ext cx="3224174" cy="441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>
                <a:latin typeface="맑은 고딕"/>
                <a:cs typeface="맑은 고딕 Semilight"/>
              </a:rPr>
              <a:t>1.</a:t>
            </a:r>
            <a:r>
              <a:rPr lang="ko-KR" altLang="en-US" sz="2300">
                <a:latin typeface="맑은 고딕"/>
                <a:cs typeface="맑은 고딕 Semilight"/>
              </a:rPr>
              <a:t> </a:t>
            </a:r>
            <a:r>
              <a:rPr lang="ko-KR" altLang="en-US" sz="2300">
                <a:solidFill>
                  <a:schemeClr val="dk1"/>
                </a:solidFill>
                <a:latin typeface="맑은 고딕"/>
                <a:cs typeface="맑은 고딕 Semilight"/>
              </a:rPr>
              <a:t>프로젝트</a:t>
            </a:r>
            <a:r>
              <a:rPr lang="ko-KR" altLang="en-US" sz="2300">
                <a:latin typeface="맑은 고딕"/>
                <a:cs typeface="맑은 고딕 Semilight"/>
              </a:rPr>
              <a:t> 기획 의도</a:t>
            </a:r>
            <a:endParaRPr lang="ko-KR" altLang="en-US" sz="2300">
              <a:latin typeface="맑은 고딕"/>
              <a:cs typeface="맑은 고딕 Semilight"/>
            </a:endParaRPr>
          </a:p>
        </p:txBody>
      </p:sp>
      <p:sp>
        <p:nvSpPr>
          <p:cNvPr id="46" name="TextBox 11"/>
          <p:cNvSpPr txBox="1"/>
          <p:nvPr/>
        </p:nvSpPr>
        <p:spPr>
          <a:xfrm>
            <a:off x="4617263" y="3515148"/>
            <a:ext cx="3224174" cy="44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>
                <a:latin typeface="맑은 고딕"/>
                <a:cs typeface="맑은 고딕 Semilight"/>
              </a:rPr>
              <a:t>2.</a:t>
            </a:r>
            <a:r>
              <a:rPr lang="ko-KR" altLang="en-US" sz="2300">
                <a:latin typeface="맑은 고딕"/>
                <a:cs typeface="맑은 고딕 Semilight"/>
              </a:rPr>
              <a:t> 프로젝트 개요</a:t>
            </a:r>
            <a:endParaRPr lang="ko-KR" altLang="en-US" sz="2300">
              <a:latin typeface="맑은 고딕"/>
              <a:cs typeface="맑은 고딕 Semilight"/>
            </a:endParaRPr>
          </a:p>
        </p:txBody>
      </p:sp>
      <p:sp>
        <p:nvSpPr>
          <p:cNvPr id="48" name="TextBox 10"/>
          <p:cNvSpPr txBox="1"/>
          <p:nvPr/>
        </p:nvSpPr>
        <p:spPr>
          <a:xfrm>
            <a:off x="5132028" y="3958060"/>
            <a:ext cx="1712280" cy="366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맑은 고딕"/>
                <a:cs typeface="맑은 고딕 Semilight"/>
              </a:rPr>
              <a:t>개발환경</a:t>
            </a:r>
            <a:endParaRPr lang="ko-KR" altLang="en-US">
              <a:latin typeface="맑은 고딕"/>
              <a:cs typeface="맑은 고딕 Semilight"/>
            </a:endParaRPr>
          </a:p>
        </p:txBody>
      </p:sp>
      <p:sp>
        <p:nvSpPr>
          <p:cNvPr id="49" name="TextBox 10"/>
          <p:cNvSpPr txBox="1"/>
          <p:nvPr/>
        </p:nvSpPr>
        <p:spPr>
          <a:xfrm>
            <a:off x="5189178" y="4324877"/>
            <a:ext cx="1712280" cy="366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latin typeface="맑은 고딕"/>
                <a:cs typeface="맑은 고딕 Semilight"/>
              </a:rPr>
              <a:t>ER</a:t>
            </a:r>
            <a:r>
              <a:rPr lang="ko-KR" altLang="en-US">
                <a:latin typeface="맑은 고딕"/>
                <a:cs typeface="맑은 고딕 Semilight"/>
              </a:rPr>
              <a:t> 다이어그램</a:t>
            </a:r>
            <a:endParaRPr lang="ko-KR" altLang="en-US">
              <a:latin typeface="맑은 고딕"/>
              <a:cs typeface="맑은 고딕 Semilight"/>
            </a:endParaRPr>
          </a:p>
        </p:txBody>
      </p:sp>
      <p:sp>
        <p:nvSpPr>
          <p:cNvPr id="50" name="TextBox 10"/>
          <p:cNvSpPr txBox="1"/>
          <p:nvPr/>
        </p:nvSpPr>
        <p:spPr>
          <a:xfrm>
            <a:off x="5179653" y="4766370"/>
            <a:ext cx="1712280" cy="366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맑은 고딕"/>
                <a:cs typeface="맑은 고딕 Semilight"/>
              </a:rPr>
              <a:t>테이블 명세서</a:t>
            </a:r>
            <a:endParaRPr lang="ko-KR" altLang="en-US">
              <a:latin typeface="맑은 고딕"/>
              <a:cs typeface="맑은 고딕 Semilight"/>
            </a:endParaRPr>
          </a:p>
        </p:txBody>
      </p:sp>
      <p:sp>
        <p:nvSpPr>
          <p:cNvPr id="52" name="TextBox 11"/>
          <p:cNvSpPr txBox="1"/>
          <p:nvPr/>
        </p:nvSpPr>
        <p:spPr>
          <a:xfrm>
            <a:off x="4617263" y="5190337"/>
            <a:ext cx="3224174" cy="44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300">
                <a:latin typeface="맑은 고딕"/>
                <a:cs typeface="맑은 고딕 Semilight"/>
              </a:rPr>
              <a:t>3.</a:t>
            </a:r>
            <a:r>
              <a:rPr lang="ko-KR" altLang="en-US" sz="2300">
                <a:latin typeface="맑은 고딕"/>
                <a:cs typeface="맑은 고딕 Semilight"/>
              </a:rPr>
              <a:t> 프로젝트 시연</a:t>
            </a:r>
            <a:endParaRPr lang="ko-KR" altLang="en-US" sz="2300">
              <a:latin typeface="맑은 고딕"/>
              <a:cs typeface="맑은 고딕 Semilight"/>
            </a:endParaRPr>
          </a:p>
        </p:txBody>
      </p:sp>
      <p:sp>
        <p:nvSpPr>
          <p:cNvPr id="54" name="TextBox 10"/>
          <p:cNvSpPr txBox="1"/>
          <p:nvPr/>
        </p:nvSpPr>
        <p:spPr>
          <a:xfrm>
            <a:off x="5107688" y="5633249"/>
            <a:ext cx="1712280" cy="366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latin typeface="맑은 고딕"/>
                <a:cs typeface="맑은 고딕 Semilight"/>
              </a:rPr>
              <a:t>동작 시나리오</a:t>
            </a:r>
            <a:endParaRPr lang="ko-KR" altLang="en-US">
              <a:latin typeface="맑은 고딕"/>
              <a:cs typeface="맑은 고딕 Semilight"/>
            </a:endParaRPr>
          </a:p>
        </p:txBody>
      </p:sp>
      <p:sp>
        <p:nvSpPr>
          <p:cNvPr id="55" name="TextBox 10"/>
          <p:cNvSpPr txBox="1"/>
          <p:nvPr/>
        </p:nvSpPr>
        <p:spPr>
          <a:xfrm>
            <a:off x="5130364" y="6000066"/>
            <a:ext cx="1712280" cy="3668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 Semilight"/>
              </a:rPr>
              <a:t>Q&amp;A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 Semi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1294258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user_point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0223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아이디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userPoint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회원이 가지고있는 적립금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INT(11)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포인트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2395496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user_point_history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0223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pointNum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포인트 번호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회원 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usePoint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적립금 사용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 내역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creDate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적립금 사용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 일자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CURRENT_TIMESTAMP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적립금 사용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적립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VARCHAR(45)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포인트</a:t>
            </a:r>
            <a:r>
              <a:rPr lang="en-US" altLang="ko-KR">
                <a:latin typeface="한컴 윤고딕 760"/>
                <a:ea typeface="한컴 윤고딕 760"/>
              </a:rPr>
              <a:t> </a:t>
            </a:r>
            <a:r>
              <a:rPr lang="ko-KR" altLang="en-US">
                <a:latin typeface="한컴 윤고딕 760"/>
                <a:ea typeface="한컴 윤고딕 760"/>
              </a:rPr>
              <a:t>사용내역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2395496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board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0223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articleNO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 번호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작성자 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 제목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writeDate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CURRENT_TIMESTAMP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공지사항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2762575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inquiry_board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0223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articleNO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번호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parentNO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답글 작성할 게시글 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맑은 고딕"/>
                        </a:rPr>
                        <a:t>0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작성자 아이디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상품문의 제목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상품문의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writeDate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CURRENT_TIMESTAMP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상품문의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416085" y="1145993"/>
          <a:ext cx="9758998" cy="3129654"/>
        </p:xfrm>
        <a:graphic>
          <a:graphicData uri="http://schemas.openxmlformats.org/drawingml/2006/table">
            <a:tbl>
              <a:tblPr firstRow="1" bandRow="1"/>
              <a:tblGrid>
                <a:gridCol w="2735580"/>
                <a:gridCol w="1992630"/>
                <a:gridCol w="1225444"/>
                <a:gridCol w="663468"/>
                <a:gridCol w="853971"/>
                <a:gridCol w="2287905"/>
              </a:tblGrid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TableName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gridSpan="5"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review_board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262471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Column Comment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Data T</a:t>
                      </a: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ype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PK/FK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</a:rPr>
                        <a:t>Note</a:t>
                      </a:r>
                      <a:endParaRPr lang="en-US" altLang="ko-KR" sz="1100" b="0" i="0" u="none" strike="noStrike">
                        <a:solidFill>
                          <a:srgbClr val="ffffff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7a7cc4">
                        <a:alpha val="100000"/>
                      </a:srgbClr>
                    </a:solidFill>
                  </a:tcPr>
                </a:tc>
              </a:tr>
              <a:tr h="40223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articleNO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번호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답글 작성할 게시글 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맑은 고딕"/>
                        </a:rPr>
                        <a:t>0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productId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productName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45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ko-KR" altLang="en-US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fileName</a:t>
                      </a:r>
                      <a:endParaRPr xmlns:mc="http://schemas.openxmlformats.org/markup-compatibility/2006" xmlns:hp="http://schemas.haansoft.com/office/presentation/8.0" lang="ko-KR" altLang="en-US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 이미지 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상품후기 내용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500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/>
                      </a:pP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707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100" b="0" i="0" u="none" strike="noStrike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writeDate</a:t>
                      </a:r>
                      <a:endParaRPr xmlns:mc="http://schemas.openxmlformats.org/markup-compatibility/2006" xmlns:hp="http://schemas.haansoft.com/office/presentation/8.0" lang="en-US" altLang="ko-KR" sz="1100" b="0" i="0" u="none" strike="noStrike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1100" b="0" i="0" u="none" strike="noStrike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indent="0" algn="ctr" defTabSz="914400" rtl="0" eaLnBrk="1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</a:t>
                      </a:r>
          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CURRENT_TIMESTAMP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762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테이블 명세서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상품후기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4947" y="1619115"/>
            <a:ext cx="3202104" cy="180988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407979" y="3544982"/>
            <a:ext cx="5376041" cy="7002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 b="1">
                <a:solidFill>
                  <a:srgbClr val="2b2d63"/>
                </a:solidFill>
              </a:rPr>
              <a:t>프로젝트</a:t>
            </a:r>
            <a:r>
              <a:rPr lang="ko-KR" altLang="en-US" sz="3900" b="1">
                <a:solidFill>
                  <a:srgbClr val="2b2d63"/>
                </a:solidFill>
              </a:rPr>
              <a:t> 시연</a:t>
            </a:r>
            <a:endParaRPr lang="ko-KR" altLang="en-US" sz="3900" b="1">
              <a:solidFill>
                <a:srgbClr val="2b2d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546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  메인화면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7485" y="1134323"/>
            <a:ext cx="3428255" cy="5043870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>
            <a:off x="2791747" y="1414793"/>
            <a:ext cx="1976437" cy="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"/>
          <p:cNvSpPr txBox="1"/>
          <p:nvPr/>
        </p:nvSpPr>
        <p:spPr>
          <a:xfrm>
            <a:off x="4768184" y="1231292"/>
            <a:ext cx="3500438" cy="3670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메인페이지에서 상품 검색 가능</a:t>
            </a:r>
            <a:endParaRPr lang="ko-KR" altLang="en-US"/>
          </a:p>
        </p:txBody>
      </p:sp>
      <p:cxnSp>
        <p:nvCxnSpPr>
          <p:cNvPr id="34" name=""/>
          <p:cNvCxnSpPr/>
          <p:nvPr/>
        </p:nvCxnSpPr>
        <p:spPr>
          <a:xfrm>
            <a:off x="3779966" y="2862165"/>
            <a:ext cx="1726406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5" name=""/>
          <p:cNvSpPr txBox="1"/>
          <p:nvPr/>
        </p:nvSpPr>
        <p:spPr>
          <a:xfrm>
            <a:off x="5506372" y="2678664"/>
            <a:ext cx="3500438" cy="36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등록한지 한달이내 신상품</a:t>
            </a:r>
            <a:endParaRPr lang="ko-KR" altLang="en-US"/>
          </a:p>
        </p:txBody>
      </p:sp>
      <p:cxnSp>
        <p:nvCxnSpPr>
          <p:cNvPr id="36" name=""/>
          <p:cNvCxnSpPr/>
          <p:nvPr/>
        </p:nvCxnSpPr>
        <p:spPr>
          <a:xfrm>
            <a:off x="3904981" y="4611290"/>
            <a:ext cx="1726406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37" name=""/>
          <p:cNvSpPr txBox="1"/>
          <p:nvPr/>
        </p:nvSpPr>
        <p:spPr>
          <a:xfrm>
            <a:off x="5631387" y="4427789"/>
            <a:ext cx="3500438" cy="36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할인 품목 상품</a:t>
            </a:r>
            <a:endParaRPr lang="ko-KR" altLang="en-US"/>
          </a:p>
        </p:txBody>
      </p:sp>
      <p:sp>
        <p:nvSpPr>
          <p:cNvPr id="38" name=""/>
          <p:cNvSpPr txBox="1"/>
          <p:nvPr/>
        </p:nvSpPr>
        <p:spPr>
          <a:xfrm>
            <a:off x="9006810" y="1598295"/>
            <a:ext cx="2353684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96183" y="364523"/>
            <a:ext cx="2315543" cy="2829494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96184" y="3891607"/>
            <a:ext cx="2697363" cy="1806368"/>
          </a:xfrm>
          <a:prstGeom prst="rect">
            <a:avLst/>
          </a:prstGeom>
        </p:spPr>
      </p:pic>
      <p:cxnSp>
        <p:nvCxnSpPr>
          <p:cNvPr id="42" name=""/>
          <p:cNvCxnSpPr/>
          <p:nvPr/>
        </p:nvCxnSpPr>
        <p:spPr>
          <a:xfrm>
            <a:off x="1190625" y="1598295"/>
            <a:ext cx="7605559" cy="3619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"/>
          <p:cNvCxnSpPr>
            <a:endCxn id="41" idx="1"/>
          </p:cNvCxnSpPr>
          <p:nvPr/>
        </p:nvCxnSpPr>
        <p:spPr>
          <a:xfrm>
            <a:off x="2381614" y="1414793"/>
            <a:ext cx="6414570" cy="33799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"/>
          <p:cNvSpPr txBox="1"/>
          <p:nvPr/>
        </p:nvSpPr>
        <p:spPr>
          <a:xfrm>
            <a:off x="8690844" y="2502120"/>
            <a:ext cx="2669650" cy="3630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3057b9"/>
                </a:solidFill>
              </a:rPr>
              <a:t>카테고리별 상품 페이지</a:t>
            </a:r>
            <a:endParaRPr lang="ko-KR" altLang="en-US">
              <a:solidFill>
                <a:srgbClr val="3057b9"/>
              </a:solidFill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8619129" y="5697976"/>
            <a:ext cx="2669650" cy="367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3057b9"/>
                </a:solidFill>
              </a:rPr>
              <a:t>검색 상품 페이지</a:t>
            </a:r>
            <a:endParaRPr lang="ko-KR" altLang="en-US">
              <a:solidFill>
                <a:srgbClr val="3057b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rcRect b="37150"/>
          <a:stretch>
            <a:fillRect/>
          </a:stretch>
        </p:blipFill>
        <p:spPr>
          <a:xfrm>
            <a:off x="1607393" y="1262062"/>
            <a:ext cx="4107606" cy="3798093"/>
          </a:xfrm>
          <a:prstGeom prst="rect">
            <a:avLst/>
          </a:prstGeom>
        </p:spPr>
      </p:pic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사용자 로그인 화면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cxnSp>
        <p:nvCxnSpPr>
          <p:cNvPr id="32" name=""/>
          <p:cNvCxnSpPr/>
          <p:nvPr/>
        </p:nvCxnSpPr>
        <p:spPr>
          <a:xfrm>
            <a:off x="5715000" y="1398984"/>
            <a:ext cx="1699607" cy="32146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"/>
          <p:cNvCxnSpPr/>
          <p:nvPr/>
        </p:nvCxnSpPr>
        <p:spPr>
          <a:xfrm>
            <a:off x="7715250" y="8183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14607" y="799733"/>
            <a:ext cx="2795977" cy="2629266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6096000" y="3524139"/>
            <a:ext cx="2478471" cy="3644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사용자 로그인 화면</a:t>
            </a:r>
            <a:endParaRPr lang="ko-KR" altLang="en-US" b="1"/>
          </a:p>
        </p:txBody>
      </p:sp>
      <p:sp>
        <p:nvSpPr>
          <p:cNvPr id="43" name=""/>
          <p:cNvSpPr txBox="1"/>
          <p:nvPr/>
        </p:nvSpPr>
        <p:spPr>
          <a:xfrm>
            <a:off x="6237889" y="4081352"/>
            <a:ext cx="5502660" cy="36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일반회원과 사업자회원 로그인 화면 통합</a:t>
            </a:r>
            <a:endParaRPr lang="ko-KR" altLang="en-US"/>
          </a:p>
        </p:txBody>
      </p:sp>
      <p:sp>
        <p:nvSpPr>
          <p:cNvPr id="44" name=""/>
          <p:cNvSpPr txBox="1"/>
          <p:nvPr/>
        </p:nvSpPr>
        <p:spPr>
          <a:xfrm>
            <a:off x="6237889" y="4692965"/>
            <a:ext cx="4204878" cy="367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아이디 찾기와 비밀번호 찾기 기능 존재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사용자 로그인 화면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cxnSp>
        <p:nvCxnSpPr>
          <p:cNvPr id="39" name=""/>
          <p:cNvCxnSpPr/>
          <p:nvPr/>
        </p:nvCxnSpPr>
        <p:spPr>
          <a:xfrm>
            <a:off x="7798594" y="169085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037" y="2305050"/>
            <a:ext cx="4162425" cy="1123950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03240" y="2248492"/>
            <a:ext cx="4182058" cy="990738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41370" y="3801423"/>
            <a:ext cx="3753373" cy="1000264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03240" y="5563552"/>
            <a:ext cx="3429478" cy="952633"/>
          </a:xfrm>
          <a:prstGeom prst="rect">
            <a:avLst/>
          </a:prstGeom>
        </p:spPr>
      </p:pic>
      <p:sp>
        <p:nvSpPr>
          <p:cNvPr id="50" name=""/>
          <p:cNvSpPr txBox="1"/>
          <p:nvPr/>
        </p:nvSpPr>
        <p:spPr>
          <a:xfrm>
            <a:off x="681037" y="1553765"/>
            <a:ext cx="3369142" cy="6350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입력한 아이디 혹은 비밀번호가 올바르지 않다면 로그인 실패</a:t>
            </a:r>
            <a:endParaRPr lang="ko-KR" altLang="en-US"/>
          </a:p>
        </p:txBody>
      </p:sp>
      <p:sp>
        <p:nvSpPr>
          <p:cNvPr id="51" name=""/>
          <p:cNvSpPr txBox="1"/>
          <p:nvPr/>
        </p:nvSpPr>
        <p:spPr>
          <a:xfrm>
            <a:off x="6503240" y="1690859"/>
            <a:ext cx="2390729" cy="3646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관리자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6503240" y="3378689"/>
            <a:ext cx="2390729" cy="36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사업자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6503239" y="5202660"/>
            <a:ext cx="2390729" cy="367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일반회원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55" name=""/>
          <p:cNvSpPr txBox="1"/>
          <p:nvPr/>
        </p:nvSpPr>
        <p:spPr>
          <a:xfrm>
            <a:off x="6541370" y="1134323"/>
            <a:ext cx="3631080" cy="36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로그인 회원에 따라 변경되는 헤더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3176" y="2032001"/>
            <a:ext cx="2217576" cy="2155567"/>
          </a:xfrm>
          <a:prstGeom prst="rect">
            <a:avLst/>
          </a:prstGeom>
        </p:spPr>
      </p:pic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747073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카카오</a:t>
            </a:r>
            <a:r>
              <a:rPr lang="en-US" altLang="ko-KR">
                <a:latin typeface="한컴 윤고딕 760"/>
                <a:ea typeface="한컴 윤고딕 760"/>
              </a:rPr>
              <a:t>api</a:t>
            </a:r>
            <a:r>
              <a:rPr lang="ko-KR" altLang="en-US">
                <a:latin typeface="한컴 윤고딕 760"/>
                <a:ea typeface="한컴 윤고딕 760"/>
              </a:rPr>
              <a:t>회원가입 </a:t>
            </a:r>
            <a:r>
              <a:rPr lang="en-US" altLang="ko-KR">
                <a:latin typeface="한컴 윤고딕 760"/>
                <a:ea typeface="한컴 윤고딕 760"/>
              </a:rPr>
              <a:t>&amp;</a:t>
            </a:r>
            <a:r>
              <a:rPr lang="ko-KR" altLang="en-US">
                <a:latin typeface="한컴 윤고딕 760"/>
                <a:ea typeface="한컴 윤고딕 760"/>
              </a:rPr>
              <a:t> 로그인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267" y="2437009"/>
            <a:ext cx="2357968" cy="2217373"/>
          </a:xfrm>
          <a:prstGeom prst="rect">
            <a:avLst/>
          </a:prstGeom>
        </p:spPr>
      </p:pic>
      <p:cxnSp>
        <p:nvCxnSpPr>
          <p:cNvPr id="57" name=""/>
          <p:cNvCxnSpPr/>
          <p:nvPr/>
        </p:nvCxnSpPr>
        <p:spPr>
          <a:xfrm flipV="1">
            <a:off x="2202410" y="3264245"/>
            <a:ext cx="1536013" cy="10983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2032001"/>
            <a:ext cx="2074931" cy="2793997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6"/>
          <a:srcRect l="26680" r="26990"/>
          <a:stretch>
            <a:fillRect/>
          </a:stretch>
        </p:blipFill>
        <p:spPr>
          <a:xfrm>
            <a:off x="8376290" y="1879254"/>
            <a:ext cx="2182951" cy="2946744"/>
          </a:xfrm>
          <a:prstGeom prst="rect">
            <a:avLst/>
          </a:prstGeom>
        </p:spPr>
      </p:pic>
      <p:cxnSp>
        <p:nvCxnSpPr>
          <p:cNvPr id="61" name=""/>
          <p:cNvCxnSpPr/>
          <p:nvPr/>
        </p:nvCxnSpPr>
        <p:spPr>
          <a:xfrm>
            <a:off x="5428896" y="3264245"/>
            <a:ext cx="986824" cy="9233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"/>
          <p:cNvCxnSpPr/>
          <p:nvPr/>
        </p:nvCxnSpPr>
        <p:spPr>
          <a:xfrm flipV="1">
            <a:off x="7245021" y="3109785"/>
            <a:ext cx="1436104" cy="10777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"/>
          <p:cNvSpPr txBox="1"/>
          <p:nvPr/>
        </p:nvSpPr>
        <p:spPr>
          <a:xfrm>
            <a:off x="4195728" y="4187568"/>
            <a:ext cx="2005465" cy="360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회원이 아닌 경우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8528735" y="1512344"/>
            <a:ext cx="3200742" cy="3669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회원가입시 필요한 정보 입력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8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4947" y="1619115"/>
            <a:ext cx="3202104" cy="180988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407979" y="3544982"/>
            <a:ext cx="5376041" cy="7002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 b="1">
                <a:solidFill>
                  <a:srgbClr val="2b2d63"/>
                </a:solidFill>
              </a:rPr>
              <a:t>프로젝트</a:t>
            </a:r>
            <a:r>
              <a:rPr lang="ko-KR" altLang="en-US" sz="3900" b="1">
                <a:solidFill>
                  <a:srgbClr val="2b2d63"/>
                </a:solidFill>
              </a:rPr>
              <a:t> 기획 의도</a:t>
            </a:r>
            <a:endParaRPr lang="ko-KR" altLang="en-US" sz="3900" b="1">
              <a:solidFill>
                <a:srgbClr val="2b2d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8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581544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아이디</a:t>
            </a:r>
            <a:r>
              <a:rPr lang="en-US" altLang="ko-KR">
                <a:latin typeface="한컴 윤고딕 760"/>
                <a:ea typeface="한컴 윤고딕 760"/>
              </a:rPr>
              <a:t>/</a:t>
            </a:r>
            <a:r>
              <a:rPr lang="ko-KR" altLang="en-US">
                <a:latin typeface="한컴 윤고딕 760"/>
                <a:ea typeface="한컴 윤고딕 760"/>
              </a:rPr>
              <a:t>비밀번호 찾기 화면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9083" y="1497806"/>
            <a:ext cx="2666265" cy="1931193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45349" y="1390650"/>
            <a:ext cx="2944989" cy="2145506"/>
          </a:xfrm>
          <a:prstGeom prst="rect">
            <a:avLst/>
          </a:prstGeom>
        </p:spPr>
      </p:pic>
      <p:sp>
        <p:nvSpPr>
          <p:cNvPr id="58" name=""/>
          <p:cNvSpPr txBox="1"/>
          <p:nvPr/>
        </p:nvSpPr>
        <p:spPr>
          <a:xfrm>
            <a:off x="722872" y="3946921"/>
            <a:ext cx="4131469" cy="3659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아이디</a:t>
            </a:r>
            <a:r>
              <a:rPr lang="en-US" altLang="ko-KR"/>
              <a:t>/</a:t>
            </a:r>
            <a:r>
              <a:rPr lang="ko-KR" altLang="en-US"/>
              <a:t>비밀번호 찾기 </a:t>
            </a:r>
            <a:endParaRPr lang="ko-KR" altLang="en-US"/>
          </a:p>
        </p:txBody>
      </p:sp>
      <p:sp>
        <p:nvSpPr>
          <p:cNvPr id="59" name=""/>
          <p:cNvSpPr txBox="1"/>
          <p:nvPr/>
        </p:nvSpPr>
        <p:spPr>
          <a:xfrm>
            <a:off x="722871" y="4308157"/>
            <a:ext cx="6654616" cy="173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아이디찾기와 비밀번호 찾기의 경우 필요한 입력값을 작성한 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본인 아이디를 찾을 수 있음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비밀번호 찾기의 경우 입력한 이메일로 비밀번호 재설정 </a:t>
            </a:r>
            <a:endParaRPr lang="ko-KR" altLang="en-US"/>
          </a:p>
          <a:p>
            <a:pPr>
              <a:defRPr/>
            </a:pPr>
            <a:r>
              <a:rPr lang="ko-KR" altLang="en-US"/>
              <a:t>페이지 링크가 담긴 메일이 전송됨 </a:t>
            </a:r>
            <a:endParaRPr lang="ko-KR" altLang="en-US"/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86637" y="1431131"/>
            <a:ext cx="4368322" cy="2105025"/>
          </a:xfrm>
          <a:prstGeom prst="rect">
            <a:avLst/>
          </a:prstGeom>
        </p:spPr>
      </p:pic>
      <p:cxnSp>
        <p:nvCxnSpPr>
          <p:cNvPr id="63" name=""/>
          <p:cNvCxnSpPr>
            <a:stCxn id="57" idx="3"/>
          </p:cNvCxnSpPr>
          <p:nvPr/>
        </p:nvCxnSpPr>
        <p:spPr>
          <a:xfrm>
            <a:off x="6790339" y="2463403"/>
            <a:ext cx="734411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6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9349" y="3954541"/>
            <a:ext cx="2602898" cy="2445544"/>
          </a:xfrm>
          <a:prstGeom prst="rect">
            <a:avLst/>
          </a:prstGeom>
        </p:spPr>
      </p:pic>
      <p:cxnSp>
        <p:nvCxnSpPr>
          <p:cNvPr id="65" name=""/>
          <p:cNvCxnSpPr>
            <a:stCxn id="62" idx="2"/>
            <a:endCxn id="64" idx="0"/>
          </p:cNvCxnSpPr>
          <p:nvPr/>
        </p:nvCxnSpPr>
        <p:spPr>
          <a:xfrm rot="16200000" flipH="1">
            <a:off x="9361606" y="3745349"/>
            <a:ext cx="418385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비밀번호 재설정 화면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0530" y="1497807"/>
            <a:ext cx="2629901" cy="2414587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93343" y="1447801"/>
            <a:ext cx="2372724" cy="2514599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50844" y="1497807"/>
            <a:ext cx="2190750" cy="2381250"/>
          </a:xfrm>
          <a:prstGeom prst="rect">
            <a:avLst/>
          </a:prstGeom>
        </p:spPr>
      </p:pic>
      <p:sp>
        <p:nvSpPr>
          <p:cNvPr id="67" name=""/>
          <p:cNvSpPr txBox="1"/>
          <p:nvPr/>
        </p:nvSpPr>
        <p:spPr>
          <a:xfrm>
            <a:off x="780530" y="4574381"/>
            <a:ext cx="4564356" cy="64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비밀번호 양식에 맞게 작성후 재설정 버튼을 누르면 비밀번호 재설정 </a:t>
            </a:r>
            <a:endParaRPr lang="ko-KR" altLang="en-US"/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79431" y="4574381"/>
            <a:ext cx="4124325" cy="1123950"/>
          </a:xfrm>
          <a:prstGeom prst="rect">
            <a:avLst/>
          </a:prstGeom>
        </p:spPr>
      </p:pic>
      <p:cxnSp>
        <p:nvCxnSpPr>
          <p:cNvPr id="69" name=""/>
          <p:cNvCxnSpPr>
            <a:stCxn id="64" idx="3"/>
            <a:endCxn id="65" idx="1"/>
          </p:cNvCxnSpPr>
          <p:nvPr/>
        </p:nvCxnSpPr>
        <p:spPr>
          <a:xfrm>
            <a:off x="3410431" y="2705100"/>
            <a:ext cx="482912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70" name=""/>
          <p:cNvCxnSpPr>
            <a:stCxn id="65" idx="3"/>
          </p:cNvCxnSpPr>
          <p:nvPr/>
        </p:nvCxnSpPr>
        <p:spPr>
          <a:xfrm>
            <a:off x="6266068" y="2705100"/>
            <a:ext cx="613363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71" name=""/>
          <p:cNvCxnSpPr>
            <a:stCxn id="66" idx="2"/>
          </p:cNvCxnSpPr>
          <p:nvPr/>
        </p:nvCxnSpPr>
        <p:spPr>
          <a:xfrm rot="16200000" flipH="1">
            <a:off x="7498557" y="4226718"/>
            <a:ext cx="695324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회원가입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rcRect l="15490" r="24590"/>
          <a:stretch>
            <a:fillRect/>
          </a:stretch>
        </p:blipFill>
        <p:spPr>
          <a:xfrm>
            <a:off x="0" y="1439700"/>
            <a:ext cx="3393937" cy="4357687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rcRect t="7970" b="11340"/>
          <a:stretch>
            <a:fillRect/>
          </a:stretch>
        </p:blipFill>
        <p:spPr>
          <a:xfrm>
            <a:off x="2952857" y="1439700"/>
            <a:ext cx="3310782" cy="4968442"/>
          </a:xfrm>
          <a:prstGeom prst="rect">
            <a:avLst/>
          </a:prstGeom>
        </p:spPr>
      </p:pic>
      <p:sp>
        <p:nvSpPr>
          <p:cNvPr id="74" name=""/>
          <p:cNvSpPr txBox="1"/>
          <p:nvPr/>
        </p:nvSpPr>
        <p:spPr>
          <a:xfrm>
            <a:off x="6947296" y="1134323"/>
            <a:ext cx="4310064" cy="6354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회원가입 상단 </a:t>
            </a:r>
            <a:r>
              <a:rPr lang="en-US" altLang="ko-KR"/>
              <a:t>radio</a:t>
            </a:r>
            <a:r>
              <a:rPr lang="ko-KR" altLang="en-US"/>
              <a:t>버튼으로 일반회원 </a:t>
            </a:r>
            <a:endParaRPr lang="ko-KR" altLang="en-US"/>
          </a:p>
          <a:p>
            <a:pPr>
              <a:defRPr/>
            </a:pPr>
            <a:r>
              <a:rPr lang="ko-KR" altLang="en-US"/>
              <a:t>사업자 회원 회원가입 분류 </a:t>
            </a:r>
            <a:endParaRPr lang="ko-KR" altLang="en-US"/>
          </a:p>
        </p:txBody>
      </p:sp>
      <p:sp>
        <p:nvSpPr>
          <p:cNvPr id="75" name=""/>
          <p:cNvSpPr/>
          <p:nvPr/>
        </p:nvSpPr>
        <p:spPr>
          <a:xfrm>
            <a:off x="1320835" y="1769745"/>
            <a:ext cx="774645" cy="138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6" name=""/>
          <p:cNvSpPr txBox="1"/>
          <p:nvPr/>
        </p:nvSpPr>
        <p:spPr>
          <a:xfrm>
            <a:off x="6947295" y="2228503"/>
            <a:ext cx="4403909" cy="6366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사업자 회원가입 선택시 사업자 </a:t>
            </a:r>
            <a:endParaRPr lang="ko-KR" altLang="en-US"/>
          </a:p>
          <a:p>
            <a:pPr>
              <a:defRPr/>
            </a:pPr>
            <a:r>
              <a:rPr lang="ko-KR" altLang="en-US"/>
              <a:t>추가 정보를 받는 </a:t>
            </a:r>
            <a:r>
              <a:rPr lang="en-US" altLang="ko-KR"/>
              <a:t>input</a:t>
            </a:r>
            <a:r>
              <a:rPr lang="ko-KR" altLang="en-US"/>
              <a:t>박스가 생성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2071017" y="1026795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회원가입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rcRect l="15490" r="24590"/>
          <a:stretch>
            <a:fillRect/>
          </a:stretch>
        </p:blipFill>
        <p:spPr>
          <a:xfrm>
            <a:off x="596545" y="1387746"/>
            <a:ext cx="3393937" cy="4357687"/>
          </a:xfrm>
          <a:prstGeom prst="rect">
            <a:avLst/>
          </a:prstGeom>
        </p:spPr>
      </p:pic>
      <p:cxnSp>
        <p:nvCxnSpPr>
          <p:cNvPr id="79" name=""/>
          <p:cNvCxnSpPr/>
          <p:nvPr/>
        </p:nvCxnSpPr>
        <p:spPr>
          <a:xfrm flipV="1">
            <a:off x="3506932" y="1624683"/>
            <a:ext cx="935182" cy="30941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8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14949" y="1362357"/>
            <a:ext cx="3297380" cy="473875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14949" y="1836232"/>
            <a:ext cx="3209925" cy="457200"/>
          </a:xfrm>
          <a:prstGeom prst="rect">
            <a:avLst/>
          </a:prstGeom>
        </p:spPr>
      </p:pic>
      <p:sp>
        <p:nvSpPr>
          <p:cNvPr id="82" name=""/>
          <p:cNvSpPr txBox="1"/>
          <p:nvPr/>
        </p:nvSpPr>
        <p:spPr>
          <a:xfrm>
            <a:off x="4614949" y="998220"/>
            <a:ext cx="1965960" cy="3641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ID</a:t>
            </a:r>
            <a:r>
              <a:rPr lang="ko-KR" altLang="en-US">
                <a:solidFill>
                  <a:srgbClr val="ff0000"/>
                </a:solidFill>
              </a:rPr>
              <a:t>중복확인</a:t>
            </a:r>
            <a:r>
              <a:rPr lang="ko-KR" altLang="en-US"/>
              <a:t> </a:t>
            </a:r>
            <a:endParaRPr lang="ko-KR" altLang="en-US"/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974523" y="2756229"/>
            <a:ext cx="2433897" cy="984497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97386" y="2675432"/>
            <a:ext cx="2633229" cy="1065295"/>
          </a:xfrm>
          <a:prstGeom prst="rect">
            <a:avLst/>
          </a:prstGeom>
        </p:spPr>
      </p:pic>
      <p:sp>
        <p:nvSpPr>
          <p:cNvPr id="85" name=""/>
          <p:cNvSpPr txBox="1"/>
          <p:nvPr/>
        </p:nvSpPr>
        <p:spPr>
          <a:xfrm>
            <a:off x="4050179" y="2390642"/>
            <a:ext cx="1734095" cy="3655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입력값 정규화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86" name=""/>
          <p:cNvCxnSpPr/>
          <p:nvPr/>
        </p:nvCxnSpPr>
        <p:spPr>
          <a:xfrm>
            <a:off x="3255819" y="2293432"/>
            <a:ext cx="718704" cy="543113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87" name=""/>
          <p:cNvCxnSpPr/>
          <p:nvPr/>
        </p:nvCxnSpPr>
        <p:spPr>
          <a:xfrm>
            <a:off x="6408420" y="3208080"/>
            <a:ext cx="388966" cy="0"/>
          </a:xfrm>
          <a:prstGeom prst="straightConnector1">
            <a:avLst/>
          </a:prstGeom>
          <a:ln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8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196828" y="4078557"/>
            <a:ext cx="1401100" cy="1381125"/>
          </a:xfrm>
          <a:prstGeom prst="rect">
            <a:avLst/>
          </a:prstGeom>
        </p:spPr>
      </p:pic>
      <p:cxnSp>
        <p:nvCxnSpPr>
          <p:cNvPr id="89" name=""/>
          <p:cNvCxnSpPr/>
          <p:nvPr/>
        </p:nvCxnSpPr>
        <p:spPr>
          <a:xfrm>
            <a:off x="2718955" y="3429000"/>
            <a:ext cx="1331223" cy="990253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90" name=""/>
          <p:cNvSpPr txBox="1"/>
          <p:nvPr/>
        </p:nvSpPr>
        <p:spPr>
          <a:xfrm>
            <a:off x="4095739" y="3740727"/>
            <a:ext cx="1601943" cy="3626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다음주소</a:t>
            </a:r>
            <a:r>
              <a:rPr lang="en-US" altLang="ko-KR">
                <a:solidFill>
                  <a:srgbClr val="ff0000"/>
                </a:solidFill>
              </a:rPr>
              <a:t>API</a:t>
            </a: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096000" y="4103370"/>
            <a:ext cx="2127539" cy="2017764"/>
          </a:xfrm>
          <a:prstGeom prst="rect">
            <a:avLst/>
          </a:prstGeom>
        </p:spPr>
      </p:pic>
      <p:cxnSp>
        <p:nvCxnSpPr>
          <p:cNvPr id="92" name=""/>
          <p:cNvCxnSpPr>
            <a:endCxn id="91" idx="1"/>
          </p:cNvCxnSpPr>
          <p:nvPr/>
        </p:nvCxnSpPr>
        <p:spPr>
          <a:xfrm>
            <a:off x="3384568" y="3007819"/>
            <a:ext cx="2711432" cy="2104433"/>
          </a:xfrm>
          <a:prstGeom prst="bentConnector3">
            <a:avLst>
              <a:gd name="adj1" fmla="val -433"/>
            </a:avLst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94" name=""/>
          <p:cNvSpPr txBox="1"/>
          <p:nvPr/>
        </p:nvSpPr>
        <p:spPr>
          <a:xfrm>
            <a:off x="6219912" y="3878714"/>
            <a:ext cx="1601942" cy="36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이메일 인증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48263" y="4419253"/>
            <a:ext cx="4043737" cy="630044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254568" y="5314643"/>
            <a:ext cx="3831127" cy="521428"/>
          </a:xfrm>
          <a:prstGeom prst="rect">
            <a:avLst/>
          </a:prstGeom>
        </p:spPr>
      </p:pic>
      <p:cxnSp>
        <p:nvCxnSpPr>
          <p:cNvPr id="97" name=""/>
          <p:cNvCxnSpPr/>
          <p:nvPr/>
        </p:nvCxnSpPr>
        <p:spPr>
          <a:xfrm>
            <a:off x="7821855" y="5112252"/>
            <a:ext cx="432713" cy="0"/>
          </a:xfrm>
          <a:prstGeom prst="straightConnector1">
            <a:avLst/>
          </a:prstGeom>
          <a:ln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2003449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6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장바구니 담기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3"/>
          <a:srcRect l="12090"/>
          <a:stretch>
            <a:fillRect/>
          </a:stretch>
        </p:blipFill>
        <p:spPr>
          <a:xfrm>
            <a:off x="1116742" y="1250064"/>
            <a:ext cx="4030604" cy="4771158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58121" y="2058789"/>
            <a:ext cx="2565689" cy="1271842"/>
          </a:xfrm>
          <a:prstGeom prst="rect">
            <a:avLst/>
          </a:prstGeom>
        </p:spPr>
      </p:pic>
      <p:cxnSp>
        <p:nvCxnSpPr>
          <p:cNvPr id="100" name=""/>
          <p:cNvCxnSpPr>
            <a:endCxn id="99" idx="1"/>
          </p:cNvCxnSpPr>
          <p:nvPr/>
        </p:nvCxnSpPr>
        <p:spPr>
          <a:xfrm rot="5400000" flipH="1" flipV="1">
            <a:off x="3734439" y="2705318"/>
            <a:ext cx="734289" cy="713074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01" name=""/>
          <p:cNvSpPr txBox="1"/>
          <p:nvPr/>
        </p:nvSpPr>
        <p:spPr>
          <a:xfrm>
            <a:off x="4476160" y="1645226"/>
            <a:ext cx="3879272" cy="3196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select</a:t>
            </a:r>
            <a:r>
              <a:rPr lang="ko-KR" altLang="en-US" sz="1500"/>
              <a:t>박스로 수량변경시 금액 변경</a:t>
            </a:r>
            <a:endParaRPr lang="ko-KR" altLang="en-US" sz="1500"/>
          </a:p>
        </p:txBody>
      </p:sp>
      <p:cxnSp>
        <p:nvCxnSpPr>
          <p:cNvPr id="102" name=""/>
          <p:cNvCxnSpPr/>
          <p:nvPr/>
        </p:nvCxnSpPr>
        <p:spPr>
          <a:xfrm>
            <a:off x="3320752" y="4355523"/>
            <a:ext cx="1549976" cy="80523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0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78819" y="4355523"/>
            <a:ext cx="2873952" cy="805230"/>
          </a:xfrm>
          <a:prstGeom prst="rect">
            <a:avLst/>
          </a:prstGeom>
        </p:spPr>
      </p:pic>
      <p:pic>
        <p:nvPicPr>
          <p:cNvPr id="10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78819" y="5212772"/>
            <a:ext cx="1965907" cy="617392"/>
          </a:xfrm>
          <a:prstGeom prst="rect">
            <a:avLst/>
          </a:prstGeom>
        </p:spPr>
      </p:pic>
      <p:sp>
        <p:nvSpPr>
          <p:cNvPr id="105" name=""/>
          <p:cNvSpPr txBox="1"/>
          <p:nvPr/>
        </p:nvSpPr>
        <p:spPr>
          <a:xfrm>
            <a:off x="4880322" y="3948544"/>
            <a:ext cx="3070946" cy="3167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상품 수량 선택 후 장바구니에 담기 </a:t>
            </a:r>
            <a:endParaRPr lang="ko-KR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000519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장바구니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3610" y="1519910"/>
            <a:ext cx="5909200" cy="4340256"/>
          </a:xfrm>
          <a:prstGeom prst="rect">
            <a:avLst/>
          </a:prstGeom>
        </p:spPr>
      </p:pic>
      <p:pic>
        <p:nvPicPr>
          <p:cNvPr id="108" name=""/>
          <p:cNvPicPr>
            <a:picLocks noChangeAspect="1"/>
          </p:cNvPicPr>
          <p:nvPr/>
        </p:nvPicPr>
        <p:blipFill rotWithShape="1">
          <a:blip r:embed="rId4"/>
          <a:srcRect t="77470" r="28090"/>
          <a:stretch>
            <a:fillRect/>
          </a:stretch>
        </p:blipFill>
        <p:spPr>
          <a:xfrm>
            <a:off x="5439400" y="4882235"/>
            <a:ext cx="4169499" cy="977931"/>
          </a:xfrm>
          <a:prstGeom prst="rect">
            <a:avLst/>
          </a:prstGeom>
        </p:spPr>
      </p:pic>
      <p:cxnSp>
        <p:nvCxnSpPr>
          <p:cNvPr id="109" name=""/>
          <p:cNvCxnSpPr>
            <a:endCxn id="108" idx="1"/>
          </p:cNvCxnSpPr>
          <p:nvPr/>
        </p:nvCxnSpPr>
        <p:spPr>
          <a:xfrm>
            <a:off x="3618209" y="5371202"/>
            <a:ext cx="1821191" cy="15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10" name=""/>
          <p:cNvSpPr/>
          <p:nvPr/>
        </p:nvSpPr>
        <p:spPr>
          <a:xfrm>
            <a:off x="3252787" y="5092064"/>
            <a:ext cx="656833" cy="280725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1" name=""/>
          <p:cNvSpPr txBox="1"/>
          <p:nvPr/>
        </p:nvSpPr>
        <p:spPr>
          <a:xfrm>
            <a:off x="5439400" y="4518380"/>
            <a:ext cx="5257800" cy="3184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solidFill>
                  <a:schemeClr val="dk1"/>
                </a:solidFill>
              </a:rPr>
              <a:t>상품수량 변경시 금액 자동계산 및 수량 </a:t>
            </a:r>
            <a:r>
              <a:rPr lang="en-US" altLang="ko-KR" sz="1500">
                <a:solidFill>
                  <a:schemeClr val="dk1"/>
                </a:solidFill>
              </a:rPr>
              <a:t>DB</a:t>
            </a:r>
            <a:r>
              <a:rPr lang="ko-KR" altLang="en-US" sz="1500">
                <a:solidFill>
                  <a:schemeClr val="dk1"/>
                </a:solidFill>
              </a:rPr>
              <a:t>에 적용 </a:t>
            </a:r>
            <a:endParaRPr lang="ko-KR" altLang="en-US" sz="1500">
              <a:solidFill>
                <a:schemeClr val="dk1"/>
              </a:solidFill>
            </a:endParaRPr>
          </a:p>
        </p:txBody>
      </p:sp>
      <p:sp>
        <p:nvSpPr>
          <p:cNvPr id="113" name=""/>
          <p:cNvSpPr/>
          <p:nvPr/>
        </p:nvSpPr>
        <p:spPr>
          <a:xfrm>
            <a:off x="5062537" y="2301240"/>
            <a:ext cx="1395973" cy="1127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14" name=""/>
          <p:cNvCxnSpPr/>
          <p:nvPr/>
        </p:nvCxnSpPr>
        <p:spPr>
          <a:xfrm>
            <a:off x="6458511" y="2865120"/>
            <a:ext cx="1065639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15" name=""/>
          <p:cNvSpPr txBox="1"/>
          <p:nvPr/>
        </p:nvSpPr>
        <p:spPr>
          <a:xfrm>
            <a:off x="7524149" y="2691765"/>
            <a:ext cx="3849325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solidFill>
                  <a:schemeClr val="dk1"/>
                </a:solidFill>
              </a:rPr>
              <a:t>장바구니에서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ko-KR" altLang="en-US" sz="1500">
                <a:solidFill>
                  <a:schemeClr val="dk1"/>
                </a:solidFill>
              </a:rPr>
              <a:t>체크한 상품만 계산</a:t>
            </a:r>
            <a:endParaRPr lang="ko-KR" altLang="en-US" sz="1500">
              <a:solidFill>
                <a:schemeClr val="dk1"/>
              </a:solidFill>
            </a:endParaRPr>
          </a:p>
        </p:txBody>
      </p:sp>
      <p:cxnSp>
        <p:nvCxnSpPr>
          <p:cNvPr id="116" name=""/>
          <p:cNvCxnSpPr/>
          <p:nvPr/>
        </p:nvCxnSpPr>
        <p:spPr>
          <a:xfrm>
            <a:off x="6458511" y="2025015"/>
            <a:ext cx="1065638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17" name=""/>
          <p:cNvSpPr txBox="1"/>
          <p:nvPr/>
        </p:nvSpPr>
        <p:spPr>
          <a:xfrm>
            <a:off x="7524149" y="1857375"/>
            <a:ext cx="4320189" cy="3352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>
                <a:solidFill>
                  <a:schemeClr val="dk1"/>
                </a:solidFill>
              </a:rPr>
              <a:t>배송지관리에서 기본배송지로 설정된 값 출력 </a:t>
            </a:r>
            <a:endParaRPr lang="ko-KR" altLang="en-US" sz="1600">
              <a:solidFill>
                <a:schemeClr val="dk1"/>
              </a:solidFill>
            </a:endParaRPr>
          </a:p>
        </p:txBody>
      </p:sp>
      <p:cxnSp>
        <p:nvCxnSpPr>
          <p:cNvPr id="119" name=""/>
          <p:cNvCxnSpPr/>
          <p:nvPr/>
        </p:nvCxnSpPr>
        <p:spPr>
          <a:xfrm flipV="1">
            <a:off x="4767260" y="1134323"/>
            <a:ext cx="1805551" cy="585892"/>
          </a:xfrm>
          <a:prstGeom prst="bentConnector3">
            <a:avLst>
              <a:gd name="adj1" fmla="val -689"/>
            </a:avLst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20" name=""/>
          <p:cNvSpPr txBox="1"/>
          <p:nvPr/>
        </p:nvSpPr>
        <p:spPr>
          <a:xfrm>
            <a:off x="6907694" y="193356"/>
            <a:ext cx="2776550" cy="2952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>
                <a:solidFill>
                  <a:schemeClr val="dk1"/>
                </a:solidFill>
              </a:rPr>
              <a:t>체크한 상품만 삭제</a:t>
            </a:r>
            <a:endParaRPr lang="ko-KR" altLang="en-US" sz="1400">
              <a:solidFill>
                <a:schemeClr val="dk1"/>
              </a:solidFill>
            </a:endParaRPr>
          </a:p>
        </p:txBody>
      </p:sp>
      <p:cxnSp>
        <p:nvCxnSpPr>
          <p:cNvPr id="123" name=""/>
          <p:cNvCxnSpPr/>
          <p:nvPr/>
        </p:nvCxnSpPr>
        <p:spPr>
          <a:xfrm>
            <a:off x="6458511" y="3690039"/>
            <a:ext cx="1502575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24" name=""/>
          <p:cNvSpPr txBox="1"/>
          <p:nvPr/>
        </p:nvSpPr>
        <p:spPr>
          <a:xfrm>
            <a:off x="7961086" y="3529965"/>
            <a:ext cx="3583840" cy="2971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>
                <a:solidFill>
                  <a:schemeClr val="dk1"/>
                </a:solidFill>
              </a:rPr>
              <a:t>체크한 상품만 결제페이지로 이동</a:t>
            </a:r>
            <a:endParaRPr lang="ko-KR" altLang="en-US" sz="1400">
              <a:solidFill>
                <a:schemeClr val="dk1"/>
              </a:solidFill>
            </a:endParaRPr>
          </a:p>
        </p:txBody>
      </p:sp>
      <p:pic>
        <p:nvPicPr>
          <p:cNvPr id="1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80025" y="455082"/>
            <a:ext cx="3570327" cy="1086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0743" y="1535326"/>
            <a:ext cx="4738608" cy="4395230"/>
          </a:xfrm>
          <a:prstGeom prst="rect">
            <a:avLst/>
          </a:prstGeom>
        </p:spPr>
      </p:pic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000519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결제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cxnSp>
        <p:nvCxnSpPr>
          <p:cNvPr id="126" name=""/>
          <p:cNvCxnSpPr>
            <a:endCxn id="127" idx="1"/>
          </p:cNvCxnSpPr>
          <p:nvPr/>
        </p:nvCxnSpPr>
        <p:spPr>
          <a:xfrm flipV="1">
            <a:off x="4188639" y="1404409"/>
            <a:ext cx="1700143" cy="501014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27" name=""/>
          <p:cNvSpPr txBox="1"/>
          <p:nvPr/>
        </p:nvSpPr>
        <p:spPr>
          <a:xfrm>
            <a:off x="5888782" y="1134323"/>
            <a:ext cx="3775051" cy="5401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결제할 상품중 예약배송 상품이 있을 경우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예약 일자 및 시간 선택 표 출력</a:t>
            </a:r>
            <a:endParaRPr lang="ko-KR" altLang="en-US" sz="1500"/>
          </a:p>
        </p:txBody>
      </p:sp>
      <p:sp>
        <p:nvSpPr>
          <p:cNvPr id="131" name=""/>
          <p:cNvSpPr txBox="1"/>
          <p:nvPr/>
        </p:nvSpPr>
        <p:spPr>
          <a:xfrm>
            <a:off x="5086631" y="5211127"/>
            <a:ext cx="1499906" cy="359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86631" y="1905423"/>
            <a:ext cx="2860923" cy="1237972"/>
          </a:xfrm>
          <a:prstGeom prst="rect">
            <a:avLst/>
          </a:prstGeom>
        </p:spPr>
      </p:pic>
      <p:cxnSp>
        <p:nvCxnSpPr>
          <p:cNvPr id="140" name=""/>
          <p:cNvCxnSpPr/>
          <p:nvPr/>
        </p:nvCxnSpPr>
        <p:spPr>
          <a:xfrm>
            <a:off x="4188639" y="2433594"/>
            <a:ext cx="993475" cy="90815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1" name=""/>
          <p:cNvSpPr txBox="1"/>
          <p:nvPr/>
        </p:nvSpPr>
        <p:spPr>
          <a:xfrm>
            <a:off x="7808884" y="2253899"/>
            <a:ext cx="4230716" cy="10017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배송지 변경 클릭시 사용자가 배송지관리에서 등록했던 배송지목록이 팝업으로 나타남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사용자가 원하는 배송지 선택시 배송지 정보 변경가 변경됨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143" name=""/>
          <p:cNvCxnSpPr/>
          <p:nvPr/>
        </p:nvCxnSpPr>
        <p:spPr>
          <a:xfrm flipV="1">
            <a:off x="3182723" y="4750486"/>
            <a:ext cx="1999391" cy="274595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2114" y="3323716"/>
            <a:ext cx="2898526" cy="1800944"/>
          </a:xfrm>
          <a:prstGeom prst="rect">
            <a:avLst/>
          </a:prstGeom>
        </p:spPr>
      </p:pic>
      <p:sp>
        <p:nvSpPr>
          <p:cNvPr id="145" name=""/>
          <p:cNvSpPr txBox="1"/>
          <p:nvPr/>
        </p:nvSpPr>
        <p:spPr>
          <a:xfrm>
            <a:off x="8080640" y="3953678"/>
            <a:ext cx="3460726" cy="5402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쿠폰선택 버튼 클릭시 사용자가 등록한 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쿠폰 정보들이 팝업창으로 출력됨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146" name=""/>
          <p:cNvCxnSpPr>
            <a:stCxn id="144" idx="2"/>
          </p:cNvCxnSpPr>
          <p:nvPr/>
        </p:nvCxnSpPr>
        <p:spPr>
          <a:xfrm>
            <a:off x="6631378" y="5124660"/>
            <a:ext cx="876209" cy="425134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4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14115" y="5549794"/>
            <a:ext cx="4559987" cy="653305"/>
          </a:xfrm>
          <a:prstGeom prst="rect">
            <a:avLst/>
          </a:prstGeom>
        </p:spPr>
      </p:pic>
      <p:sp>
        <p:nvSpPr>
          <p:cNvPr id="148" name=""/>
          <p:cNvSpPr txBox="1"/>
          <p:nvPr/>
        </p:nvSpPr>
        <p:spPr>
          <a:xfrm>
            <a:off x="7619145" y="5124660"/>
            <a:ext cx="3460726" cy="31824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쿠폰 적용시 쿠폰 적용시킨 상품 표시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149" name=""/>
          <p:cNvCxnSpPr/>
          <p:nvPr/>
        </p:nvCxnSpPr>
        <p:spPr>
          <a:xfrm>
            <a:off x="1741102" y="5211127"/>
            <a:ext cx="1927886" cy="1330640"/>
          </a:xfrm>
          <a:prstGeom prst="bentConnector3">
            <a:avLst>
              <a:gd name="adj1" fmla="val -1297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"/>
          <p:cNvSpPr txBox="1"/>
          <p:nvPr/>
        </p:nvSpPr>
        <p:spPr>
          <a:xfrm>
            <a:off x="3668988" y="6382645"/>
            <a:ext cx="3460726" cy="31824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쿠폰과 적립금 사용시 할인된 금액 계산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51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000519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주문완료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31" name=""/>
          <p:cNvSpPr txBox="1"/>
          <p:nvPr/>
        </p:nvSpPr>
        <p:spPr>
          <a:xfrm>
            <a:off x="5086631" y="5211127"/>
            <a:ext cx="1499906" cy="3590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17944" y="1316727"/>
            <a:ext cx="3705947" cy="1909325"/>
          </a:xfrm>
          <a:prstGeom prst="rect">
            <a:avLst/>
          </a:prstGeom>
        </p:spPr>
      </p:pic>
      <p:sp>
        <p:nvSpPr>
          <p:cNvPr id="135" name=""/>
          <p:cNvSpPr txBox="1"/>
          <p:nvPr/>
        </p:nvSpPr>
        <p:spPr>
          <a:xfrm>
            <a:off x="3666746" y="3064192"/>
            <a:ext cx="3386136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마이페이지</a:t>
            </a:r>
            <a:r>
              <a:rPr lang="en-US" altLang="ko-KR"/>
              <a:t>-</a:t>
            </a:r>
            <a:r>
              <a:rPr lang="ko-KR" altLang="en-US"/>
              <a:t> 주문내역 페이지</a:t>
            </a:r>
            <a:endParaRPr lang="ko-KR" altLang="en-US"/>
          </a:p>
        </p:txBody>
      </p:sp>
      <p:pic>
        <p:nvPicPr>
          <p:cNvPr id="13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24920" y="340995"/>
            <a:ext cx="4099937" cy="4982202"/>
          </a:xfrm>
          <a:prstGeom prst="rect">
            <a:avLst/>
          </a:prstGeom>
        </p:spPr>
      </p:pic>
      <p:sp>
        <p:nvSpPr>
          <p:cNvPr id="137" name=""/>
          <p:cNvSpPr txBox="1"/>
          <p:nvPr/>
        </p:nvSpPr>
        <p:spPr>
          <a:xfrm>
            <a:off x="8400114" y="5323197"/>
            <a:ext cx="3694976" cy="36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마이페이지</a:t>
            </a:r>
            <a:r>
              <a:rPr lang="en-US" altLang="ko-KR"/>
              <a:t>-</a:t>
            </a:r>
            <a:r>
              <a:rPr lang="ko-KR" altLang="en-US"/>
              <a:t> 주문내역 상세 페이지</a:t>
            </a:r>
            <a:endParaRPr lang="ko-KR" altLang="en-US"/>
          </a:p>
        </p:txBody>
      </p:sp>
      <p:pic>
        <p:nvPicPr>
          <p:cNvPr id="13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6074" y="1564294"/>
            <a:ext cx="3113044" cy="1864705"/>
          </a:xfrm>
          <a:prstGeom prst="rect">
            <a:avLst/>
          </a:prstGeom>
        </p:spPr>
      </p:pic>
      <p:cxnSp>
        <p:nvCxnSpPr>
          <p:cNvPr id="139" name=""/>
          <p:cNvCxnSpPr/>
          <p:nvPr/>
        </p:nvCxnSpPr>
        <p:spPr>
          <a:xfrm flipV="1">
            <a:off x="2496235" y="2393870"/>
            <a:ext cx="1321709" cy="641594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40" name=""/>
          <p:cNvCxnSpPr/>
          <p:nvPr/>
        </p:nvCxnSpPr>
        <p:spPr>
          <a:xfrm>
            <a:off x="7052882" y="1929242"/>
            <a:ext cx="1604571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141" name=""/>
          <p:cNvCxnSpPr/>
          <p:nvPr/>
        </p:nvCxnSpPr>
        <p:spPr>
          <a:xfrm rot="10800000" flipV="1">
            <a:off x="7318804" y="2714822"/>
            <a:ext cx="2171012" cy="19498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33878" y="4701013"/>
            <a:ext cx="3259524" cy="869206"/>
          </a:xfrm>
          <a:prstGeom prst="rect">
            <a:avLst/>
          </a:prstGeom>
        </p:spPr>
      </p:pic>
      <p:pic>
        <p:nvPicPr>
          <p:cNvPr id="14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33878" y="5504649"/>
            <a:ext cx="3321323" cy="901716"/>
          </a:xfrm>
          <a:prstGeom prst="rect">
            <a:avLst/>
          </a:prstGeom>
        </p:spPr>
      </p:pic>
      <p:cxnSp>
        <p:nvCxnSpPr>
          <p:cNvPr id="144" name=""/>
          <p:cNvCxnSpPr/>
          <p:nvPr/>
        </p:nvCxnSpPr>
        <p:spPr>
          <a:xfrm rot="10800000" flipV="1">
            <a:off x="5086631" y="2271500"/>
            <a:ext cx="5364273" cy="18099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32307" y="4637025"/>
            <a:ext cx="3277312" cy="1049075"/>
          </a:xfrm>
          <a:prstGeom prst="rect">
            <a:avLst/>
          </a:prstGeom>
        </p:spPr>
      </p:pic>
      <p:sp>
        <p:nvSpPr>
          <p:cNvPr id="146" name=""/>
          <p:cNvSpPr txBox="1"/>
          <p:nvPr/>
        </p:nvSpPr>
        <p:spPr>
          <a:xfrm>
            <a:off x="176074" y="4081498"/>
            <a:ext cx="6118465" cy="64099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주문취소 버튼 클릭시 주문취소 상태로 변경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배송준비중일 경우에만 가능함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000519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상품후기 작성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3382" y="1876425"/>
            <a:ext cx="6425437" cy="2913802"/>
          </a:xfrm>
          <a:prstGeom prst="rect">
            <a:avLst/>
          </a:prstGeom>
        </p:spPr>
      </p:pic>
      <p:pic>
        <p:nvPicPr>
          <p:cNvPr id="1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1349" y="641304"/>
            <a:ext cx="4299017" cy="2787696"/>
          </a:xfrm>
          <a:prstGeom prst="rect">
            <a:avLst/>
          </a:prstGeom>
        </p:spPr>
      </p:pic>
      <p:pic>
        <p:nvPicPr>
          <p:cNvPr id="140" name=""/>
          <p:cNvPicPr>
            <a:picLocks noChangeAspect="1"/>
          </p:cNvPicPr>
          <p:nvPr/>
        </p:nvPicPr>
        <p:blipFill rotWithShape="1">
          <a:blip r:embed="rId5"/>
          <a:srcRect r="27780"/>
          <a:stretch>
            <a:fillRect/>
          </a:stretch>
        </p:blipFill>
        <p:spPr>
          <a:xfrm>
            <a:off x="6991349" y="3657600"/>
            <a:ext cx="4227278" cy="2809503"/>
          </a:xfrm>
          <a:prstGeom prst="rect">
            <a:avLst/>
          </a:prstGeom>
        </p:spPr>
      </p:pic>
      <p:cxnSp>
        <p:nvCxnSpPr>
          <p:cNvPr id="141" name=""/>
          <p:cNvCxnSpPr/>
          <p:nvPr/>
        </p:nvCxnSpPr>
        <p:spPr>
          <a:xfrm>
            <a:off x="3295650" y="506235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"/>
          <p:cNvSpPr txBox="1"/>
          <p:nvPr/>
        </p:nvSpPr>
        <p:spPr>
          <a:xfrm>
            <a:off x="368127" y="1397936"/>
            <a:ext cx="4787025" cy="6372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 배송완료 상태일시 작성 가능한 후기에 나타나게 됩니다</a:t>
            </a:r>
            <a:endParaRPr lang="ko-KR" altLang="en-US"/>
          </a:p>
        </p:txBody>
      </p:sp>
      <p:cxnSp>
        <p:nvCxnSpPr>
          <p:cNvPr id="143" name=""/>
          <p:cNvCxnSpPr>
            <a:endCxn id="139" idx="1"/>
          </p:cNvCxnSpPr>
          <p:nvPr/>
        </p:nvCxnSpPr>
        <p:spPr>
          <a:xfrm flipV="1">
            <a:off x="2187317" y="2035152"/>
            <a:ext cx="4804037" cy="2183306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4" name=""/>
          <p:cNvSpPr txBox="1"/>
          <p:nvPr/>
        </p:nvSpPr>
        <p:spPr>
          <a:xfrm>
            <a:off x="7876573" y="159067"/>
            <a:ext cx="1664729" cy="3629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후기 작성</a:t>
            </a:r>
            <a:endParaRPr lang="ko-KR" altLang="en-US"/>
          </a:p>
        </p:txBody>
      </p:sp>
      <p:sp>
        <p:nvSpPr>
          <p:cNvPr id="145" name=""/>
          <p:cNvSpPr txBox="1"/>
          <p:nvPr/>
        </p:nvSpPr>
        <p:spPr>
          <a:xfrm>
            <a:off x="7977487" y="3429000"/>
            <a:ext cx="1664729" cy="36290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146" name=""/>
          <p:cNvCxnSpPr/>
          <p:nvPr/>
        </p:nvCxnSpPr>
        <p:spPr>
          <a:xfrm rot="16200000" flipH="1">
            <a:off x="8856137" y="3677851"/>
            <a:ext cx="497702" cy="0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7" name=""/>
          <p:cNvSpPr/>
          <p:nvPr/>
        </p:nvSpPr>
        <p:spPr>
          <a:xfrm>
            <a:off x="9541302" y="6029067"/>
            <a:ext cx="557772" cy="248852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9" name=""/>
          <p:cNvSpPr txBox="1"/>
          <p:nvPr/>
        </p:nvSpPr>
        <p:spPr>
          <a:xfrm>
            <a:off x="9099378" y="6287552"/>
            <a:ext cx="1999393" cy="3591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클릭시 후기 삭제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적립금 사용내역 확인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8175" y="2874576"/>
            <a:ext cx="8420100" cy="2876550"/>
          </a:xfrm>
          <a:prstGeom prst="rect">
            <a:avLst/>
          </a:prstGeom>
        </p:spPr>
      </p:pic>
      <p:pic>
        <p:nvPicPr>
          <p:cNvPr id="16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59637" y="1415626"/>
            <a:ext cx="7272724" cy="1016756"/>
          </a:xfrm>
          <a:prstGeom prst="rect">
            <a:avLst/>
          </a:prstGeom>
        </p:spPr>
      </p:pic>
      <p:sp>
        <p:nvSpPr>
          <p:cNvPr id="170" name=""/>
          <p:cNvSpPr txBox="1"/>
          <p:nvPr/>
        </p:nvSpPr>
        <p:spPr>
          <a:xfrm>
            <a:off x="2582047" y="5617176"/>
            <a:ext cx="5183282" cy="3626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회원이 사용하거나 적립된 적립금 내역 조회</a:t>
            </a:r>
            <a:endParaRPr lang="ko-KR" altLang="en-US"/>
          </a:p>
        </p:txBody>
      </p:sp>
      <p:sp>
        <p:nvSpPr>
          <p:cNvPr id="171" name=""/>
          <p:cNvSpPr txBox="1"/>
          <p:nvPr/>
        </p:nvSpPr>
        <p:spPr>
          <a:xfrm>
            <a:off x="2582047" y="1234317"/>
            <a:ext cx="6058553" cy="3639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마이페이지 상단에서 회원이 가지고 있는 적립금 확인 가능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7127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3689006" y="348391"/>
            <a:ext cx="4239053" cy="3640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4285392" y="439942"/>
            <a:ext cx="3621215" cy="54505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000" b="1"/>
              <a:t>벤치마킹</a:t>
            </a:r>
            <a:r>
              <a:rPr lang="ko-KR" altLang="en-US" sz="3000"/>
              <a:t> </a:t>
            </a:r>
            <a:r>
              <a:rPr lang="ko-KR" altLang="en-US" sz="3000" b="1"/>
              <a:t>사이트</a:t>
            </a:r>
            <a:endParaRPr lang="ko-KR" altLang="en-US" sz="3000" b="1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9659" y="1771475"/>
            <a:ext cx="2748692" cy="2748692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6438" y="1771475"/>
            <a:ext cx="2702215" cy="2702215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1679659" y="4707581"/>
            <a:ext cx="2748693" cy="36733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사용자 친화적인 </a:t>
            </a:r>
            <a:r>
              <a:rPr lang="en-US" altLang="ko-KR"/>
              <a:t>UI</a:t>
            </a:r>
            <a:endParaRPr lang="en-US" altLang="ko-KR"/>
          </a:p>
        </p:txBody>
      </p:sp>
      <p:sp>
        <p:nvSpPr>
          <p:cNvPr id="10" name=""/>
          <p:cNvSpPr txBox="1"/>
          <p:nvPr/>
        </p:nvSpPr>
        <p:spPr>
          <a:xfrm>
            <a:off x="7272326" y="4707581"/>
            <a:ext cx="3958625" cy="36733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원하는 배송일자를 선택하는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SSG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배송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3670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000519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쿠폰 등록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cxnSp>
        <p:nvCxnSpPr>
          <p:cNvPr id="141" name=""/>
          <p:cNvCxnSpPr/>
          <p:nvPr/>
        </p:nvCxnSpPr>
        <p:spPr>
          <a:xfrm>
            <a:off x="3295650" y="506235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6262" y="1607674"/>
            <a:ext cx="3429478" cy="952633"/>
          </a:xfrm>
          <a:prstGeom prst="rect">
            <a:avLst/>
          </a:prstGeom>
        </p:spPr>
      </p:pic>
      <p:pic>
        <p:nvPicPr>
          <p:cNvPr id="1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9044" y="3599613"/>
            <a:ext cx="5429737" cy="1977604"/>
          </a:xfrm>
          <a:prstGeom prst="rect">
            <a:avLst/>
          </a:prstGeom>
        </p:spPr>
      </p:pic>
      <p:cxnSp>
        <p:nvCxnSpPr>
          <p:cNvPr id="152" name=""/>
          <p:cNvCxnSpPr/>
          <p:nvPr/>
        </p:nvCxnSpPr>
        <p:spPr>
          <a:xfrm rot="5400000">
            <a:off x="2207322" y="2633015"/>
            <a:ext cx="1140276" cy="792918"/>
          </a:xfrm>
          <a:prstGeom prst="straightConnector1">
            <a:avLst/>
          </a:prstGeom>
          <a:ln>
            <a:solidFill>
              <a:srgbClr val="ff0000"/>
            </a:solidFill>
            <a:headEnd w="med" len="med"/>
            <a:tailEnd type="arrow"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pic>
        <p:nvPicPr>
          <p:cNvPr id="15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63640" y="638385"/>
            <a:ext cx="2061106" cy="1659477"/>
          </a:xfrm>
          <a:prstGeom prst="rect">
            <a:avLst/>
          </a:prstGeom>
        </p:spPr>
      </p:pic>
      <p:cxnSp>
        <p:nvCxnSpPr>
          <p:cNvPr id="154" name=""/>
          <p:cNvCxnSpPr>
            <a:endCxn id="153" idx="1"/>
          </p:cNvCxnSpPr>
          <p:nvPr/>
        </p:nvCxnSpPr>
        <p:spPr>
          <a:xfrm rot="5400000" flipH="1" flipV="1">
            <a:off x="3957262" y="1800527"/>
            <a:ext cx="2638780" cy="19739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63640" y="2496235"/>
            <a:ext cx="3020503" cy="1865528"/>
          </a:xfrm>
          <a:prstGeom prst="rect">
            <a:avLst/>
          </a:prstGeom>
        </p:spPr>
      </p:pic>
      <p:pic>
        <p:nvPicPr>
          <p:cNvPr id="1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49977" y="4852731"/>
            <a:ext cx="3247828" cy="1448972"/>
          </a:xfrm>
          <a:prstGeom prst="rect">
            <a:avLst/>
          </a:prstGeom>
        </p:spPr>
      </p:pic>
      <p:cxnSp>
        <p:nvCxnSpPr>
          <p:cNvPr id="158" name=""/>
          <p:cNvCxnSpPr>
            <a:stCxn id="153" idx="2"/>
          </p:cNvCxnSpPr>
          <p:nvPr/>
        </p:nvCxnSpPr>
        <p:spPr>
          <a:xfrm rot="16200000" flipH="1">
            <a:off x="7213456" y="2378599"/>
            <a:ext cx="16147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"/>
          <p:cNvCxnSpPr>
            <a:stCxn id="156" idx="2"/>
          </p:cNvCxnSpPr>
          <p:nvPr/>
        </p:nvCxnSpPr>
        <p:spPr>
          <a:xfrm rot="16200000" flipH="1" flipV="1">
            <a:off x="7423599" y="4712058"/>
            <a:ext cx="70058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"/>
          <p:cNvSpPr txBox="1"/>
          <p:nvPr/>
        </p:nvSpPr>
        <p:spPr>
          <a:xfrm>
            <a:off x="8324746" y="4244202"/>
            <a:ext cx="2512302" cy="3639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쿠폰 등록</a:t>
            </a:r>
            <a:endParaRPr lang="ko-KR" altLang="en-US"/>
          </a:p>
        </p:txBody>
      </p:sp>
      <p:sp>
        <p:nvSpPr>
          <p:cNvPr id="161" name=""/>
          <p:cNvSpPr txBox="1"/>
          <p:nvPr/>
        </p:nvSpPr>
        <p:spPr>
          <a:xfrm>
            <a:off x="538657" y="3248848"/>
            <a:ext cx="1971698" cy="3603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쿠폰 페이지 이동</a:t>
            </a:r>
            <a:endParaRPr lang="ko-KR" altLang="en-US"/>
          </a:p>
        </p:txBody>
      </p:sp>
      <p:sp>
        <p:nvSpPr>
          <p:cNvPr id="162" name=""/>
          <p:cNvSpPr txBox="1"/>
          <p:nvPr/>
        </p:nvSpPr>
        <p:spPr>
          <a:xfrm>
            <a:off x="8048196" y="1607674"/>
            <a:ext cx="3518244" cy="3620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쿠폰 번호 발급및 복사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03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마이페이지 개인정보수정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6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665592"/>
            <a:ext cx="5214937" cy="2757487"/>
          </a:xfrm>
          <a:prstGeom prst="rect">
            <a:avLst/>
          </a:prstGeom>
        </p:spPr>
      </p:pic>
      <p:pic>
        <p:nvPicPr>
          <p:cNvPr id="1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47280" y="1524627"/>
            <a:ext cx="3642992" cy="3039419"/>
          </a:xfrm>
          <a:prstGeom prst="rect">
            <a:avLst/>
          </a:prstGeom>
        </p:spPr>
      </p:pic>
      <p:sp>
        <p:nvSpPr>
          <p:cNvPr id="165" name=""/>
          <p:cNvSpPr txBox="1"/>
          <p:nvPr/>
        </p:nvSpPr>
        <p:spPr>
          <a:xfrm>
            <a:off x="2293514" y="4103722"/>
            <a:ext cx="2994794" cy="6387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회원정보 수정 페이지 진입</a:t>
            </a:r>
            <a:r>
              <a:rPr lang="en-US" altLang="ko-KR"/>
              <a:t>(</a:t>
            </a:r>
            <a:r>
              <a:rPr lang="ko-KR" altLang="en-US"/>
              <a:t>비밀번호 확인</a:t>
            </a:r>
            <a:r>
              <a:rPr lang="en-US" altLang="ko-KR"/>
              <a:t>)</a:t>
            </a:r>
            <a:endParaRPr lang="en-US" altLang="ko-KR"/>
          </a:p>
        </p:txBody>
      </p:sp>
      <p:cxnSp>
        <p:nvCxnSpPr>
          <p:cNvPr id="166" name=""/>
          <p:cNvCxnSpPr>
            <a:stCxn id="163" idx="3"/>
            <a:endCxn id="164" idx="1"/>
          </p:cNvCxnSpPr>
          <p:nvPr/>
        </p:nvCxnSpPr>
        <p:spPr>
          <a:xfrm>
            <a:off x="5753594" y="3044336"/>
            <a:ext cx="239368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"/>
          <p:cNvSpPr txBox="1"/>
          <p:nvPr/>
        </p:nvSpPr>
        <p:spPr>
          <a:xfrm>
            <a:off x="4725736" y="2510823"/>
            <a:ext cx="4204729" cy="3599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비밀번호 일치시 회원정보 수정장 이동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18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사업자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3781" y="1646472"/>
            <a:ext cx="3753373" cy="1000264"/>
          </a:xfrm>
          <a:prstGeom prst="rect">
            <a:avLst/>
          </a:prstGeom>
        </p:spPr>
      </p:pic>
      <p:sp>
        <p:nvSpPr>
          <p:cNvPr id="169" name=""/>
          <p:cNvSpPr txBox="1"/>
          <p:nvPr/>
        </p:nvSpPr>
        <p:spPr>
          <a:xfrm>
            <a:off x="633781" y="1283741"/>
            <a:ext cx="2390729" cy="3627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사업자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70" name=""/>
          <p:cNvPicPr>
            <a:picLocks noChangeAspect="1"/>
          </p:cNvPicPr>
          <p:nvPr/>
        </p:nvPicPr>
        <p:blipFill rotWithShape="1">
          <a:blip r:embed="rId4"/>
          <a:srcRect l="13460" r="27870" b="39760"/>
          <a:stretch>
            <a:fillRect/>
          </a:stretch>
        </p:blipFill>
        <p:spPr>
          <a:xfrm>
            <a:off x="450050" y="2846656"/>
            <a:ext cx="4710628" cy="2704515"/>
          </a:xfrm>
          <a:prstGeom prst="rect">
            <a:avLst/>
          </a:prstGeom>
        </p:spPr>
      </p:pic>
      <p:cxnSp>
        <p:nvCxnSpPr>
          <p:cNvPr id="171" name=""/>
          <p:cNvCxnSpPr/>
          <p:nvPr/>
        </p:nvCxnSpPr>
        <p:spPr>
          <a:xfrm rot="10800000" flipV="1">
            <a:off x="2633533" y="2493662"/>
            <a:ext cx="1106959" cy="352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"/>
          <p:cNvSpPr txBox="1"/>
          <p:nvPr/>
        </p:nvSpPr>
        <p:spPr>
          <a:xfrm>
            <a:off x="3891374" y="2314368"/>
            <a:ext cx="2538605" cy="2650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/>
              <a:t>사업자 페이지로 이동</a:t>
            </a:r>
            <a:endParaRPr lang="ko-KR" altLang="en-US" sz="1200"/>
          </a:p>
        </p:txBody>
      </p:sp>
      <p:cxnSp>
        <p:nvCxnSpPr>
          <p:cNvPr id="174" name=""/>
          <p:cNvCxnSpPr/>
          <p:nvPr/>
        </p:nvCxnSpPr>
        <p:spPr>
          <a:xfrm rot="5400000" flipH="1" flipV="1">
            <a:off x="4329377" y="1096100"/>
            <a:ext cx="2919616" cy="23640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71196" y="41259"/>
            <a:ext cx="2662111" cy="3387741"/>
          </a:xfrm>
          <a:prstGeom prst="rect">
            <a:avLst/>
          </a:prstGeom>
        </p:spPr>
      </p:pic>
      <p:sp>
        <p:nvSpPr>
          <p:cNvPr id="176" name=""/>
          <p:cNvSpPr txBox="1"/>
          <p:nvPr/>
        </p:nvSpPr>
        <p:spPr>
          <a:xfrm>
            <a:off x="5888782" y="506887"/>
            <a:ext cx="2936915" cy="2629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/>
              <a:t>상품을 등록하려는 경우</a:t>
            </a:r>
            <a:endParaRPr lang="ko-KR" altLang="en-US" sz="1200"/>
          </a:p>
        </p:txBody>
      </p:sp>
      <p:pic>
        <p:nvPicPr>
          <p:cNvPr id="177" name=""/>
          <p:cNvPicPr>
            <a:picLocks noChangeAspect="1"/>
          </p:cNvPicPr>
          <p:nvPr/>
        </p:nvPicPr>
        <p:blipFill rotWithShape="1">
          <a:blip r:embed="rId6"/>
          <a:srcRect l="26010"/>
          <a:stretch>
            <a:fillRect/>
          </a:stretch>
        </p:blipFill>
        <p:spPr>
          <a:xfrm>
            <a:off x="7451276" y="3737918"/>
            <a:ext cx="1374419" cy="2659086"/>
          </a:xfrm>
          <a:prstGeom prst="rect">
            <a:avLst/>
          </a:prstGeom>
        </p:spPr>
      </p:pic>
      <p:sp>
        <p:nvSpPr>
          <p:cNvPr id="178" name=""/>
          <p:cNvSpPr txBox="1"/>
          <p:nvPr/>
        </p:nvSpPr>
        <p:spPr>
          <a:xfrm>
            <a:off x="6696393" y="3606421"/>
            <a:ext cx="2936915" cy="268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>상품을 수정하려는 경우</a:t>
            </a:r>
            <a:endParaRPr lang="ko-KR" altLang="en-US" sz="1200"/>
          </a:p>
        </p:txBody>
      </p:sp>
      <p:cxnSp>
        <p:nvCxnSpPr>
          <p:cNvPr id="179" name=""/>
          <p:cNvCxnSpPr/>
          <p:nvPr/>
        </p:nvCxnSpPr>
        <p:spPr>
          <a:xfrm>
            <a:off x="4271853" y="4511040"/>
            <a:ext cx="2699343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"/>
          <p:cNvSpPr txBox="1"/>
          <p:nvPr/>
        </p:nvSpPr>
        <p:spPr>
          <a:xfrm>
            <a:off x="3158691" y="4815840"/>
            <a:ext cx="3104949" cy="2971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삭제 버튼 클릭시 상품 삭제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사업자 배송 주문관리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77" name=""/>
          <p:cNvPicPr>
            <a:picLocks noChangeAspect="1"/>
          </p:cNvPicPr>
          <p:nvPr/>
        </p:nvPicPr>
        <p:blipFill rotWithShape="1">
          <a:blip r:embed="rId3"/>
          <a:srcRect b="53500"/>
          <a:stretch>
            <a:fillRect/>
          </a:stretch>
        </p:blipFill>
        <p:spPr>
          <a:xfrm>
            <a:off x="277522" y="1849223"/>
            <a:ext cx="4458936" cy="1469079"/>
          </a:xfrm>
          <a:prstGeom prst="rect">
            <a:avLst/>
          </a:prstGeom>
        </p:spPr>
      </p:pic>
      <p:pic>
        <p:nvPicPr>
          <p:cNvPr id="17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3030" y="1259496"/>
            <a:ext cx="3912452" cy="4339008"/>
          </a:xfrm>
          <a:prstGeom prst="rect">
            <a:avLst/>
          </a:prstGeom>
        </p:spPr>
      </p:pic>
      <p:pic>
        <p:nvPicPr>
          <p:cNvPr id="17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0779" y="3557716"/>
            <a:ext cx="3341073" cy="2854930"/>
          </a:xfrm>
          <a:prstGeom prst="rect">
            <a:avLst/>
          </a:prstGeom>
        </p:spPr>
      </p:pic>
      <p:cxnSp>
        <p:nvCxnSpPr>
          <p:cNvPr id="180" name=""/>
          <p:cNvCxnSpPr/>
          <p:nvPr/>
        </p:nvCxnSpPr>
        <p:spPr>
          <a:xfrm rot="16200000" flipH="1">
            <a:off x="2852351" y="3664980"/>
            <a:ext cx="1570338" cy="1029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"/>
          <p:cNvSpPr txBox="1"/>
          <p:nvPr/>
        </p:nvSpPr>
        <p:spPr>
          <a:xfrm>
            <a:off x="1661688" y="3069641"/>
            <a:ext cx="1879257" cy="35935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배송상태 변경</a:t>
            </a:r>
            <a:endParaRPr lang="ko-KR" altLang="en-US"/>
          </a:p>
        </p:txBody>
      </p:sp>
      <p:cxnSp>
        <p:nvCxnSpPr>
          <p:cNvPr id="182" name=""/>
          <p:cNvCxnSpPr/>
          <p:nvPr/>
        </p:nvCxnSpPr>
        <p:spPr>
          <a:xfrm>
            <a:off x="3909620" y="2931296"/>
            <a:ext cx="32118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"/>
          <p:cNvSpPr txBox="1"/>
          <p:nvPr/>
        </p:nvSpPr>
        <p:spPr>
          <a:xfrm>
            <a:off x="5515529" y="2401337"/>
            <a:ext cx="2102364" cy="3648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주문 상세 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86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사업자 상품문의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84" name=""/>
          <p:cNvPicPr>
            <a:picLocks noChangeAspect="1"/>
          </p:cNvPicPr>
          <p:nvPr/>
        </p:nvPicPr>
        <p:blipFill rotWithShape="1">
          <a:blip r:embed="rId3"/>
          <a:srcRect b="38030"/>
          <a:stretch>
            <a:fillRect/>
          </a:stretch>
        </p:blipFill>
        <p:spPr>
          <a:xfrm>
            <a:off x="166983" y="1638989"/>
            <a:ext cx="4253061" cy="1790010"/>
          </a:xfrm>
          <a:prstGeom prst="rect">
            <a:avLst/>
          </a:prstGeom>
        </p:spPr>
      </p:pic>
      <p:pic>
        <p:nvPicPr>
          <p:cNvPr id="18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638385"/>
            <a:ext cx="2828639" cy="2644691"/>
          </a:xfrm>
          <a:prstGeom prst="rect">
            <a:avLst/>
          </a:prstGeom>
        </p:spPr>
      </p:pic>
      <p:cxnSp>
        <p:nvCxnSpPr>
          <p:cNvPr id="186" name=""/>
          <p:cNvCxnSpPr/>
          <p:nvPr/>
        </p:nvCxnSpPr>
        <p:spPr>
          <a:xfrm flipV="1">
            <a:off x="3637520" y="2159000"/>
            <a:ext cx="2994797" cy="2788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"/>
          <p:cNvSpPr txBox="1"/>
          <p:nvPr/>
        </p:nvSpPr>
        <p:spPr>
          <a:xfrm>
            <a:off x="3774551" y="1864210"/>
            <a:ext cx="2673674" cy="2960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사용자가 등록한 상품문의 확인</a:t>
            </a:r>
            <a:endParaRPr lang="ko-KR" altLang="en-US" sz="1400"/>
          </a:p>
        </p:txBody>
      </p:sp>
      <p:cxnSp>
        <p:nvCxnSpPr>
          <p:cNvPr id="188" name=""/>
          <p:cNvCxnSpPr/>
          <p:nvPr/>
        </p:nvCxnSpPr>
        <p:spPr>
          <a:xfrm rot="5400000">
            <a:off x="7550500" y="3248789"/>
            <a:ext cx="1330067" cy="85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"/>
          <p:cNvPicPr>
            <a:picLocks noChangeAspect="1"/>
          </p:cNvPicPr>
          <p:nvPr/>
        </p:nvPicPr>
        <p:blipFill rotWithShape="1">
          <a:blip r:embed="rId5"/>
          <a:srcRect l="16480" r="17780" b="24650"/>
          <a:stretch>
            <a:fillRect/>
          </a:stretch>
        </p:blipFill>
        <p:spPr>
          <a:xfrm>
            <a:off x="6721030" y="3918122"/>
            <a:ext cx="2203609" cy="2361681"/>
          </a:xfrm>
          <a:prstGeom prst="rect">
            <a:avLst/>
          </a:prstGeom>
        </p:spPr>
      </p:pic>
      <p:sp>
        <p:nvSpPr>
          <p:cNvPr id="190" name=""/>
          <p:cNvSpPr txBox="1"/>
          <p:nvPr/>
        </p:nvSpPr>
        <p:spPr>
          <a:xfrm>
            <a:off x="8331372" y="3429000"/>
            <a:ext cx="2866080" cy="3124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사업자 상품문의 답글 작성</a:t>
            </a:r>
            <a:endParaRPr lang="ko-KR" altLang="en-US" sz="1500"/>
          </a:p>
        </p:txBody>
      </p:sp>
      <p:pic>
        <p:nvPicPr>
          <p:cNvPr id="19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67550" y="4336346"/>
            <a:ext cx="3243837" cy="2298547"/>
          </a:xfrm>
          <a:prstGeom prst="rect">
            <a:avLst/>
          </a:prstGeom>
        </p:spPr>
      </p:pic>
      <p:cxnSp>
        <p:nvCxnSpPr>
          <p:cNvPr id="192" name=""/>
          <p:cNvCxnSpPr/>
          <p:nvPr/>
        </p:nvCxnSpPr>
        <p:spPr>
          <a:xfrm rot="10800000" flipV="1">
            <a:off x="5388060" y="5213866"/>
            <a:ext cx="1424460" cy="257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"/>
          <p:cNvSpPr txBox="1"/>
          <p:nvPr/>
        </p:nvSpPr>
        <p:spPr>
          <a:xfrm>
            <a:off x="2444750" y="3832311"/>
            <a:ext cx="1975295" cy="2996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답글 작성뒤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57796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관리자 페이지 상품관리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9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476" y="2814869"/>
            <a:ext cx="4868305" cy="2988071"/>
          </a:xfrm>
          <a:prstGeom prst="rect">
            <a:avLst/>
          </a:prstGeom>
        </p:spPr>
      </p:pic>
      <p:sp>
        <p:nvSpPr>
          <p:cNvPr id="195" name=""/>
          <p:cNvSpPr txBox="1"/>
          <p:nvPr/>
        </p:nvSpPr>
        <p:spPr>
          <a:xfrm>
            <a:off x="999150" y="5465665"/>
            <a:ext cx="3646959" cy="3372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600"/>
              <a:t>사업자 상품관리</a:t>
            </a:r>
            <a:endParaRPr lang="ko-KR" altLang="en-US" sz="1600"/>
          </a:p>
        </p:txBody>
      </p:sp>
      <p:cxnSp>
        <p:nvCxnSpPr>
          <p:cNvPr id="197" name=""/>
          <p:cNvCxnSpPr/>
          <p:nvPr/>
        </p:nvCxnSpPr>
        <p:spPr>
          <a:xfrm>
            <a:off x="1759405" y="1095622"/>
            <a:ext cx="0" cy="0"/>
          </a:xfrm>
          <a:prstGeom prst="line">
            <a:avLst/>
          </a:prstGeom>
          <a:noFill/>
          <a:ln w="12700" cap="flat" cmpd="sng" algn="ctr">
            <a:solidFill>
              <a:srgbClr val="5e81d9">
                <a:alpha val="100000"/>
              </a:srgbClr>
            </a:solidFill>
            <a:prstDash val="solid"/>
          </a:ln>
        </p:spPr>
      </p:cxnSp>
      <p:pic>
        <p:nvPicPr>
          <p:cNvPr id="19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051" y="1653255"/>
            <a:ext cx="4182058" cy="990738"/>
          </a:xfrm>
          <a:prstGeom prst="rect">
            <a:avLst/>
          </a:prstGeom>
        </p:spPr>
      </p:pic>
      <p:sp>
        <p:nvSpPr>
          <p:cNvPr id="199" name=""/>
          <p:cNvSpPr txBox="1"/>
          <p:nvPr/>
        </p:nvSpPr>
        <p:spPr>
          <a:xfrm>
            <a:off x="464051" y="1095622"/>
            <a:ext cx="2390729" cy="36463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00" name=""/>
          <p:cNvCxnSpPr/>
          <p:nvPr/>
        </p:nvCxnSpPr>
        <p:spPr>
          <a:xfrm rot="16200000" flipH="1">
            <a:off x="3636858" y="2822863"/>
            <a:ext cx="54552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17178" y="849807"/>
            <a:ext cx="2715880" cy="1965061"/>
          </a:xfrm>
          <a:prstGeom prst="rect">
            <a:avLst/>
          </a:prstGeom>
        </p:spPr>
      </p:pic>
      <p:pic>
        <p:nvPicPr>
          <p:cNvPr id="20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05624" y="3815715"/>
            <a:ext cx="2581891" cy="752819"/>
          </a:xfrm>
          <a:prstGeom prst="rect">
            <a:avLst/>
          </a:prstGeom>
        </p:spPr>
      </p:pic>
      <p:pic>
        <p:nvPicPr>
          <p:cNvPr id="203" name=""/>
          <p:cNvPicPr>
            <a:picLocks noChangeAspect="1"/>
          </p:cNvPicPr>
          <p:nvPr/>
        </p:nvPicPr>
        <p:blipFill rotWithShape="1">
          <a:blip r:embed="rId7"/>
          <a:srcRect l="21060" r="20240"/>
          <a:stretch>
            <a:fillRect/>
          </a:stretch>
        </p:blipFill>
        <p:spPr>
          <a:xfrm>
            <a:off x="5888782" y="2148624"/>
            <a:ext cx="2037822" cy="2925505"/>
          </a:xfrm>
          <a:prstGeom prst="rect">
            <a:avLst/>
          </a:prstGeom>
        </p:spPr>
      </p:pic>
      <p:cxnSp>
        <p:nvCxnSpPr>
          <p:cNvPr id="204" name=""/>
          <p:cNvCxnSpPr/>
          <p:nvPr/>
        </p:nvCxnSpPr>
        <p:spPr>
          <a:xfrm flipV="1">
            <a:off x="5029201" y="3206115"/>
            <a:ext cx="859581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"/>
          <p:cNvCxnSpPr/>
          <p:nvPr/>
        </p:nvCxnSpPr>
        <p:spPr>
          <a:xfrm flipV="1">
            <a:off x="7353300" y="4034790"/>
            <a:ext cx="1152324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"/>
          <p:cNvCxnSpPr>
            <a:stCxn id="202" idx="0"/>
          </p:cNvCxnSpPr>
          <p:nvPr/>
        </p:nvCxnSpPr>
        <p:spPr>
          <a:xfrm rot="16200000">
            <a:off x="9300144" y="3319289"/>
            <a:ext cx="99285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"/>
          <p:cNvSpPr txBox="1"/>
          <p:nvPr/>
        </p:nvSpPr>
        <p:spPr>
          <a:xfrm>
            <a:off x="9796570" y="3108397"/>
            <a:ext cx="2095914" cy="3663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판매중으로 변경됨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관리자 페이지 상품관리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95" name=""/>
          <p:cNvSpPr txBox="1"/>
          <p:nvPr/>
        </p:nvSpPr>
        <p:spPr>
          <a:xfrm>
            <a:off x="964514" y="4204245"/>
            <a:ext cx="3646959" cy="3372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600"/>
              <a:t>관리자 상품관리</a:t>
            </a:r>
            <a:endParaRPr lang="ko-KR" altLang="en-US" sz="1600"/>
          </a:p>
        </p:txBody>
      </p:sp>
      <p:pic>
        <p:nvPicPr>
          <p:cNvPr id="19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531635"/>
            <a:ext cx="4518747" cy="2552667"/>
          </a:xfrm>
          <a:prstGeom prst="rect">
            <a:avLst/>
          </a:prstGeom>
        </p:spPr>
      </p:pic>
      <p:pic>
        <p:nvPicPr>
          <p:cNvPr id="198" name=""/>
          <p:cNvPicPr>
            <a:picLocks noChangeAspect="1"/>
          </p:cNvPicPr>
          <p:nvPr/>
        </p:nvPicPr>
        <p:blipFill rotWithShape="1">
          <a:blip r:embed="rId4"/>
          <a:srcRect l="34050" r="25420"/>
          <a:stretch>
            <a:fillRect/>
          </a:stretch>
        </p:blipFill>
        <p:spPr>
          <a:xfrm>
            <a:off x="5888782" y="998220"/>
            <a:ext cx="2837536" cy="4558270"/>
          </a:xfrm>
          <a:prstGeom prst="rect">
            <a:avLst/>
          </a:prstGeom>
        </p:spPr>
      </p:pic>
      <p:cxnSp>
        <p:nvCxnSpPr>
          <p:cNvPr id="199" name=""/>
          <p:cNvCxnSpPr/>
          <p:nvPr/>
        </p:nvCxnSpPr>
        <p:spPr>
          <a:xfrm>
            <a:off x="4838872" y="1781432"/>
            <a:ext cx="1049910" cy="403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"/>
          <p:cNvSpPr txBox="1"/>
          <p:nvPr/>
        </p:nvSpPr>
        <p:spPr>
          <a:xfrm>
            <a:off x="5674999" y="5556490"/>
            <a:ext cx="3265101" cy="3603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예약상품을 등록하려는 경우</a:t>
            </a:r>
            <a:endParaRPr lang="ko-KR" altLang="en-US"/>
          </a:p>
        </p:txBody>
      </p:sp>
      <p:pic>
        <p:nvPicPr>
          <p:cNvPr id="20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25682" y="1097907"/>
            <a:ext cx="3366317" cy="4818885"/>
          </a:xfrm>
          <a:prstGeom prst="rect">
            <a:avLst/>
          </a:prstGeom>
        </p:spPr>
      </p:pic>
      <p:cxnSp>
        <p:nvCxnSpPr>
          <p:cNvPr id="202" name=""/>
          <p:cNvCxnSpPr/>
          <p:nvPr/>
        </p:nvCxnSpPr>
        <p:spPr>
          <a:xfrm>
            <a:off x="4710156" y="2416432"/>
            <a:ext cx="4573715" cy="3915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"/>
          <p:cNvSpPr txBox="1"/>
          <p:nvPr/>
        </p:nvSpPr>
        <p:spPr>
          <a:xfrm>
            <a:off x="9455493" y="5916793"/>
            <a:ext cx="2617230" cy="3582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상품을 수정하려는 경우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1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관리자 쿠폰 관리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20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6718" y="1134323"/>
            <a:ext cx="5275521" cy="3539452"/>
          </a:xfrm>
          <a:prstGeom prst="rect">
            <a:avLst/>
          </a:prstGeom>
        </p:spPr>
      </p:pic>
      <p:pic>
        <p:nvPicPr>
          <p:cNvPr id="20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06809" y="1134323"/>
            <a:ext cx="4068661" cy="2820844"/>
          </a:xfrm>
          <a:prstGeom prst="rect">
            <a:avLst/>
          </a:prstGeom>
        </p:spPr>
      </p:pic>
      <p:cxnSp>
        <p:nvCxnSpPr>
          <p:cNvPr id="204" name=""/>
          <p:cNvCxnSpPr/>
          <p:nvPr/>
        </p:nvCxnSpPr>
        <p:spPr>
          <a:xfrm>
            <a:off x="4198327" y="1457178"/>
            <a:ext cx="280848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"/>
          <p:cNvSpPr txBox="1"/>
          <p:nvPr/>
        </p:nvSpPr>
        <p:spPr>
          <a:xfrm>
            <a:off x="7006809" y="818302"/>
            <a:ext cx="1690249" cy="3608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쿠폰 생성</a:t>
            </a:r>
            <a:endParaRPr lang="ko-KR" altLang="en-US"/>
          </a:p>
        </p:txBody>
      </p:sp>
      <p:pic>
        <p:nvPicPr>
          <p:cNvPr id="20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01865" y="3955167"/>
            <a:ext cx="1867504" cy="564786"/>
          </a:xfrm>
          <a:prstGeom prst="rect">
            <a:avLst/>
          </a:prstGeom>
        </p:spPr>
      </p:pic>
      <p:pic>
        <p:nvPicPr>
          <p:cNvPr id="20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9228" y="4673775"/>
            <a:ext cx="4640282" cy="1909122"/>
          </a:xfrm>
          <a:prstGeom prst="rect">
            <a:avLst/>
          </a:prstGeom>
        </p:spPr>
      </p:pic>
      <p:cxnSp>
        <p:nvCxnSpPr>
          <p:cNvPr id="208" name=""/>
          <p:cNvCxnSpPr>
            <a:endCxn id="206" idx="0"/>
          </p:cNvCxnSpPr>
          <p:nvPr/>
        </p:nvCxnSpPr>
        <p:spPr>
          <a:xfrm rot="16200000" flipH="1" flipV="1">
            <a:off x="8099216" y="3818766"/>
            <a:ext cx="272803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"/>
          <p:cNvCxnSpPr>
            <a:stCxn id="206" idx="2"/>
          </p:cNvCxnSpPr>
          <p:nvPr/>
        </p:nvCxnSpPr>
        <p:spPr>
          <a:xfrm rot="16200000" flipH="1" flipV="1">
            <a:off x="7901937" y="4853631"/>
            <a:ext cx="667364" cy="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"/>
          <p:cNvSpPr txBox="1"/>
          <p:nvPr/>
        </p:nvSpPr>
        <p:spPr>
          <a:xfrm>
            <a:off x="9288790" y="4492828"/>
            <a:ext cx="2301033" cy="3630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쿠폰이 생성된 모습</a:t>
            </a:r>
            <a:endParaRPr lang="ko-KR" altLang="en-US"/>
          </a:p>
        </p:txBody>
      </p:sp>
      <p:sp>
        <p:nvSpPr>
          <p:cNvPr id="211" name=""/>
          <p:cNvSpPr txBox="1"/>
          <p:nvPr/>
        </p:nvSpPr>
        <p:spPr>
          <a:xfrm>
            <a:off x="1657349" y="1134323"/>
            <a:ext cx="3749040" cy="2667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>
                <a:solidFill>
                  <a:srgbClr val="1d1e42"/>
                </a:solidFill>
              </a:rPr>
              <a:t>쿠폰 상태가 발급중이고 사용기간이 남은 쿠폰 표시</a:t>
            </a:r>
            <a:endParaRPr lang="ko-KR" altLang="en-US" sz="1200">
              <a:solidFill>
                <a:srgbClr val="1d1e42"/>
              </a:solidFill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904875" y="4589145"/>
            <a:ext cx="4647364" cy="266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1d1e42"/>
                </a:solidFill>
              </a:rPr>
              <a:t>쿠폰 상태가 사용기간 만료</a:t>
            </a:r>
            <a:r>
              <a:rPr lang="en-US" altLang="ko-KR" sz="1200">
                <a:solidFill>
                  <a:srgbClr val="1d1e42"/>
                </a:solidFill>
              </a:rPr>
              <a:t>,</a:t>
            </a:r>
            <a:r>
              <a:rPr lang="ko-KR" altLang="en-US" sz="1200">
                <a:solidFill>
                  <a:srgbClr val="1d1e42"/>
                </a:solidFill>
              </a:rPr>
              <a:t> 수량이 부족하거나 삭제된 쿠폰이 표시</a:t>
            </a:r>
            <a:endParaRPr lang="ko-KR" altLang="en-US" sz="1200">
              <a:solidFill>
                <a:srgbClr val="1d1e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관리자 쿠폰 관리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2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371" y="1480807"/>
            <a:ext cx="6159853" cy="2534310"/>
          </a:xfrm>
          <a:prstGeom prst="rect">
            <a:avLst/>
          </a:prstGeom>
        </p:spPr>
      </p:pic>
      <p:pic>
        <p:nvPicPr>
          <p:cNvPr id="214" name=""/>
          <p:cNvPicPr>
            <a:picLocks noChangeAspect="1"/>
          </p:cNvPicPr>
          <p:nvPr/>
        </p:nvPicPr>
        <p:blipFill rotWithShape="1">
          <a:blip r:embed="rId4"/>
          <a:srcRect t="20660"/>
          <a:stretch>
            <a:fillRect/>
          </a:stretch>
        </p:blipFill>
        <p:spPr>
          <a:xfrm>
            <a:off x="7436053" y="1134323"/>
            <a:ext cx="3961725" cy="1905107"/>
          </a:xfrm>
          <a:prstGeom prst="rect">
            <a:avLst/>
          </a:prstGeom>
        </p:spPr>
      </p:pic>
      <p:sp>
        <p:nvSpPr>
          <p:cNvPr id="215" name=""/>
          <p:cNvSpPr/>
          <p:nvPr/>
        </p:nvSpPr>
        <p:spPr>
          <a:xfrm>
            <a:off x="5888782" y="2196465"/>
            <a:ext cx="256748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18" name=""/>
          <p:cNvCxnSpPr/>
          <p:nvPr/>
        </p:nvCxnSpPr>
        <p:spPr>
          <a:xfrm flipV="1">
            <a:off x="6096000" y="1582917"/>
            <a:ext cx="1453298" cy="6135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1443" y="3246602"/>
            <a:ext cx="5170947" cy="895053"/>
          </a:xfrm>
          <a:prstGeom prst="rect">
            <a:avLst/>
          </a:prstGeom>
        </p:spPr>
      </p:pic>
      <p:sp>
        <p:nvSpPr>
          <p:cNvPr id="221" name=""/>
          <p:cNvSpPr txBox="1"/>
          <p:nvPr/>
        </p:nvSpPr>
        <p:spPr>
          <a:xfrm>
            <a:off x="6831443" y="2887512"/>
            <a:ext cx="2809428" cy="3590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수정된 모습</a:t>
            </a:r>
            <a:endParaRPr lang="ko-KR" altLang="en-US"/>
          </a:p>
        </p:txBody>
      </p:sp>
      <p:cxnSp>
        <p:nvCxnSpPr>
          <p:cNvPr id="222" name=""/>
          <p:cNvCxnSpPr/>
          <p:nvPr/>
        </p:nvCxnSpPr>
        <p:spPr>
          <a:xfrm rot="16200000" flipH="1">
            <a:off x="9235944" y="3248028"/>
            <a:ext cx="3619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8657" y="4141655"/>
            <a:ext cx="3368297" cy="997193"/>
          </a:xfrm>
          <a:prstGeom prst="rect">
            <a:avLst/>
          </a:prstGeom>
        </p:spPr>
      </p:pic>
      <p:cxnSp>
        <p:nvCxnSpPr>
          <p:cNvPr id="225" name=""/>
          <p:cNvCxnSpPr/>
          <p:nvPr/>
        </p:nvCxnSpPr>
        <p:spPr>
          <a:xfrm rot="10800000" flipV="1">
            <a:off x="3022467" y="2472690"/>
            <a:ext cx="3241178" cy="16689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11764" y="4397329"/>
            <a:ext cx="5986014" cy="1983794"/>
          </a:xfrm>
          <a:prstGeom prst="rect">
            <a:avLst/>
          </a:prstGeom>
        </p:spPr>
      </p:pic>
      <p:cxnSp>
        <p:nvCxnSpPr>
          <p:cNvPr id="227" name=""/>
          <p:cNvCxnSpPr>
            <a:stCxn id="223" idx="3"/>
            <a:endCxn id="226" idx="1"/>
          </p:cNvCxnSpPr>
          <p:nvPr/>
        </p:nvCxnSpPr>
        <p:spPr>
          <a:xfrm>
            <a:off x="3906956" y="4640252"/>
            <a:ext cx="1504808" cy="7489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"/>
          <p:cNvSpPr txBox="1"/>
          <p:nvPr/>
        </p:nvSpPr>
        <p:spPr>
          <a:xfrm>
            <a:off x="3909619" y="4141655"/>
            <a:ext cx="4495152" cy="3141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쿠폰 삭제시 만료</a:t>
            </a:r>
            <a:r>
              <a:rPr lang="en-US" altLang="ko-KR" sz="1500"/>
              <a:t>,</a:t>
            </a:r>
            <a:r>
              <a:rPr lang="ko-KR" altLang="en-US" sz="1500"/>
              <a:t>수량없음</a:t>
            </a:r>
            <a:r>
              <a:rPr lang="en-US" altLang="ko-KR" sz="1500"/>
              <a:t>,</a:t>
            </a:r>
            <a:r>
              <a:rPr lang="ko-KR" altLang="en-US" sz="1500"/>
              <a:t>삭제된 쿠폰 목록에 조회</a:t>
            </a:r>
            <a:endParaRPr lang="ko-KR" altLang="en-US" sz="1500"/>
          </a:p>
        </p:txBody>
      </p:sp>
      <p:sp>
        <p:nvSpPr>
          <p:cNvPr id="229" name=""/>
          <p:cNvSpPr/>
          <p:nvPr/>
        </p:nvSpPr>
        <p:spPr>
          <a:xfrm>
            <a:off x="5411764" y="5500933"/>
            <a:ext cx="5986014" cy="343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6"/>
          <p:cNvCxnSpPr/>
          <p:nvPr/>
        </p:nvCxnSpPr>
        <p:spPr>
          <a:xfrm>
            <a:off x="1930458" y="998220"/>
            <a:ext cx="3958324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/>
          <p:cNvSpPr txBox="1"/>
          <p:nvPr/>
        </p:nvSpPr>
        <p:spPr>
          <a:xfrm>
            <a:off x="2095481" y="638385"/>
            <a:ext cx="4352744" cy="35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동작시나리오</a:t>
            </a:r>
            <a:r>
              <a:rPr lang="en-US" altLang="ko-KR">
                <a:latin typeface="한컴 윤고딕 760"/>
                <a:ea typeface="한컴 윤고딕 760"/>
              </a:rPr>
              <a:t>_</a:t>
            </a:r>
            <a:r>
              <a:rPr lang="ko-KR" altLang="en-US">
                <a:latin typeface="한컴 윤고딕 760"/>
                <a:ea typeface="한컴 윤고딕 760"/>
              </a:rPr>
              <a:t>관리자 공지사항 관리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27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54" name=""/>
          <p:cNvSpPr txBox="1"/>
          <p:nvPr/>
        </p:nvSpPr>
        <p:spPr>
          <a:xfrm>
            <a:off x="6027420" y="-22860"/>
            <a:ext cx="236220" cy="3638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826121"/>
            <a:ext cx="5857248" cy="3205757"/>
          </a:xfrm>
          <a:prstGeom prst="rect">
            <a:avLst/>
          </a:prstGeom>
        </p:spPr>
      </p:pic>
      <p:pic>
        <p:nvPicPr>
          <p:cNvPr id="20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48225" y="340995"/>
            <a:ext cx="4348162" cy="2943225"/>
          </a:xfrm>
          <a:prstGeom prst="rect">
            <a:avLst/>
          </a:prstGeom>
        </p:spPr>
      </p:pic>
      <p:cxnSp>
        <p:nvCxnSpPr>
          <p:cNvPr id="201" name=""/>
          <p:cNvCxnSpPr/>
          <p:nvPr/>
        </p:nvCxnSpPr>
        <p:spPr>
          <a:xfrm flipV="1">
            <a:off x="5585423" y="1515418"/>
            <a:ext cx="810482" cy="7208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"/>
          <p:cNvSpPr txBox="1"/>
          <p:nvPr/>
        </p:nvSpPr>
        <p:spPr>
          <a:xfrm>
            <a:off x="3909620" y="1729610"/>
            <a:ext cx="1864589" cy="2924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공지사항 등록</a:t>
            </a:r>
            <a:endParaRPr lang="ko-KR" altLang="en-US" sz="1400"/>
          </a:p>
        </p:txBody>
      </p:sp>
      <p:pic>
        <p:nvPicPr>
          <p:cNvPr id="20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59176" y="3781424"/>
            <a:ext cx="2531487" cy="2295526"/>
          </a:xfrm>
          <a:prstGeom prst="rect">
            <a:avLst/>
          </a:prstGeom>
        </p:spPr>
      </p:pic>
      <p:pic>
        <p:nvPicPr>
          <p:cNvPr id="20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65437" y="3599761"/>
            <a:ext cx="3113736" cy="1110351"/>
          </a:xfrm>
          <a:prstGeom prst="rect">
            <a:avLst/>
          </a:prstGeom>
        </p:spPr>
      </p:pic>
      <p:cxnSp>
        <p:nvCxnSpPr>
          <p:cNvPr id="205" name=""/>
          <p:cNvCxnSpPr>
            <a:stCxn id="200" idx="2"/>
            <a:endCxn id="204" idx="0"/>
          </p:cNvCxnSpPr>
          <p:nvPr/>
        </p:nvCxnSpPr>
        <p:spPr>
          <a:xfrm rot="16200000" flipH="1">
            <a:off x="8464534" y="3441990"/>
            <a:ext cx="315541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"/>
          <p:cNvCxnSpPr/>
          <p:nvPr/>
        </p:nvCxnSpPr>
        <p:spPr>
          <a:xfrm rot="10800000" flipV="1">
            <a:off x="5888783" y="4455795"/>
            <a:ext cx="3721942" cy="4733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"/>
          <p:cNvSpPr txBox="1"/>
          <p:nvPr/>
        </p:nvSpPr>
        <p:spPr>
          <a:xfrm>
            <a:off x="7324727" y="3781424"/>
            <a:ext cx="2085975" cy="2981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공지사항 등록시</a:t>
            </a:r>
            <a:endParaRPr lang="ko-KR" altLang="en-US" sz="1400"/>
          </a:p>
        </p:txBody>
      </p:sp>
      <p:sp>
        <p:nvSpPr>
          <p:cNvPr id="208" name=""/>
          <p:cNvSpPr txBox="1"/>
          <p:nvPr/>
        </p:nvSpPr>
        <p:spPr>
          <a:xfrm>
            <a:off x="3681930" y="6076950"/>
            <a:ext cx="2085975" cy="293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공지사항 수정</a:t>
            </a:r>
            <a:endParaRPr lang="ko-KR" altLang="en-US" sz="1400"/>
          </a:p>
        </p:txBody>
      </p:sp>
      <p:sp>
        <p:nvSpPr>
          <p:cNvPr id="209" name=""/>
          <p:cNvSpPr txBox="1"/>
          <p:nvPr/>
        </p:nvSpPr>
        <p:spPr>
          <a:xfrm>
            <a:off x="9972675" y="4154939"/>
            <a:ext cx="2085975" cy="30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/>
              <a:t>공지사항 삭제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30128" y="987636"/>
            <a:ext cx="2231243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50483" y="627801"/>
            <a:ext cx="2201363" cy="363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프로젝트 기획 의도</a:t>
            </a:r>
            <a:endParaRPr lang="ko-KR" altLang="en-US">
              <a:ea typeface="한컴 윤고딕 76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768" y="131864"/>
            <a:ext cx="1754857" cy="9918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03761" y="2092313"/>
            <a:ext cx="6581392" cy="290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>
                <a:solidFill>
                  <a:srgbClr val="7a7cc4"/>
                </a:solidFill>
                <a:latin typeface="한컴 윤고딕 760"/>
                <a:ea typeface="한컴 윤고딕 760"/>
              </a:rPr>
              <a:t>1.</a:t>
            </a:r>
            <a:r>
              <a:rPr lang="ko-KR" altLang="en-US" sz="2400" b="1">
                <a:solidFill>
                  <a:srgbClr val="7a7cc4"/>
                </a:solidFill>
                <a:latin typeface="한컴 윤고딕 760"/>
                <a:ea typeface="한컴 윤고딕 760"/>
              </a:rPr>
              <a:t> 편의성과 접근성 제공</a:t>
            </a:r>
            <a:endParaRPr lang="ko-KR" altLang="en-US" sz="2400" b="1">
              <a:solidFill>
                <a:srgbClr val="7a7cc4"/>
              </a:solidFill>
              <a:latin typeface="한컴 윤고딕 760"/>
              <a:ea typeface="한컴 윤고딕 760"/>
            </a:endParaRPr>
          </a:p>
          <a:p>
            <a:pPr>
              <a:defRPr/>
            </a:pPr>
            <a:endParaRPr lang="en-US" altLang="ko-KR" sz="2300">
              <a:ea typeface="한컴 윤고딕 760"/>
            </a:endParaRPr>
          </a:p>
          <a:p>
            <a:pPr>
              <a:defRPr/>
            </a:pPr>
            <a:r>
              <a:rPr lang="en-US" altLang="ko-KR" sz="2300" b="1">
                <a:solidFill>
                  <a:srgbClr val="7a7cc4"/>
                </a:solidFill>
                <a:latin typeface="한컴 윤고딕 760"/>
                <a:ea typeface="한컴 윤고딕 760"/>
              </a:rPr>
              <a:t>2.</a:t>
            </a:r>
            <a:r>
              <a:rPr lang="ko-KR" altLang="en-US" sz="2300" b="1">
                <a:solidFill>
                  <a:srgbClr val="7a7cc4"/>
                </a:solidFill>
                <a:latin typeface="한컴 윤고딕 760"/>
                <a:ea typeface="한컴 윤고딕 760"/>
              </a:rPr>
              <a:t> 다양한 제품 선택</a:t>
            </a:r>
            <a:r>
              <a:rPr lang="ko-KR" altLang="en-US" sz="2300">
                <a:latin typeface="한컴 윤고딕 760"/>
                <a:ea typeface="한컴 윤고딕 760"/>
              </a:rPr>
              <a:t> </a:t>
            </a:r>
            <a:endParaRPr lang="ko-KR" altLang="en-US" sz="2300">
              <a:latin typeface="한컴 윤고딕 760"/>
              <a:ea typeface="한컴 윤고딕 760"/>
            </a:endParaRPr>
          </a:p>
          <a:p>
            <a:pPr>
              <a:defRPr/>
            </a:pPr>
            <a:endParaRPr lang="en-US" altLang="ko-KR" sz="2300">
              <a:ea typeface="한컴 윤고딕 760"/>
            </a:endParaRPr>
          </a:p>
          <a:p>
            <a:pPr>
              <a:defRPr/>
            </a:pPr>
            <a:r>
              <a:rPr lang="en-US" altLang="ko-KR" sz="2300" b="1">
                <a:solidFill>
                  <a:srgbClr val="7a7cc4"/>
                </a:solidFill>
                <a:latin typeface="한컴 윤고딕 760"/>
                <a:ea typeface="한컴 윤고딕 760"/>
              </a:rPr>
              <a:t>3.</a:t>
            </a:r>
            <a:r>
              <a:rPr lang="ko-KR" altLang="en-US" sz="2300" b="1">
                <a:solidFill>
                  <a:srgbClr val="7a7cc4"/>
                </a:solidFill>
                <a:latin typeface="한컴 윤고딕 760"/>
                <a:ea typeface="한컴 윤고딕 760"/>
              </a:rPr>
              <a:t> 신선한 상품 제공</a:t>
            </a:r>
            <a:endParaRPr lang="ko-KR" altLang="en-US" sz="2300" b="1">
              <a:solidFill>
                <a:srgbClr val="7a7cc4"/>
              </a:solidFill>
              <a:latin typeface="한컴 윤고딕 760"/>
              <a:ea typeface="한컴 윤고딕 760"/>
            </a:endParaRPr>
          </a:p>
          <a:p>
            <a:pPr>
              <a:defRPr/>
            </a:pPr>
            <a:endParaRPr lang="ko-KR" altLang="en-US" sz="2300" b="1">
              <a:solidFill>
                <a:srgbClr val="7a7cc4"/>
              </a:solidFill>
              <a:latin typeface="한컴 윤고딕 760"/>
              <a:ea typeface="한컴 윤고딕 760"/>
            </a:endParaRPr>
          </a:p>
          <a:p>
            <a:pPr>
              <a:defRPr/>
            </a:pPr>
            <a:r>
              <a:rPr lang="en-US" altLang="ko-KR" sz="2300" b="1">
                <a:solidFill>
                  <a:srgbClr val="7a7cc4"/>
                </a:solidFill>
                <a:latin typeface="한컴 윤고딕 760"/>
                <a:ea typeface="한컴 윤고딕 760"/>
              </a:rPr>
              <a:t>4.</a:t>
            </a:r>
            <a:r>
              <a:rPr lang="ko-KR" altLang="en-US" sz="2300" b="1">
                <a:solidFill>
                  <a:srgbClr val="7a7cc4"/>
                </a:solidFill>
                <a:latin typeface="한컴 윤고딕 760"/>
                <a:ea typeface="한컴 윤고딕 760"/>
              </a:rPr>
              <a:t> 개인판매자에게 판매활동을 지원</a:t>
            </a:r>
            <a:endParaRPr lang="ko-KR" altLang="en-US" sz="2300" b="1">
              <a:solidFill>
                <a:srgbClr val="7a7cc4"/>
              </a:solidFill>
              <a:latin typeface="한컴 윤고딕 760"/>
              <a:ea typeface="한컴 윤고딕 760"/>
            </a:endParaRPr>
          </a:p>
          <a:p>
            <a:pPr>
              <a:defRPr/>
            </a:pPr>
            <a:endParaRPr lang="en-US" altLang="ko-KR" sz="2300">
              <a:ea typeface="한컴 윤고딕 76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4947" y="1619115"/>
            <a:ext cx="3202104" cy="180988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407979" y="3544982"/>
            <a:ext cx="5376041" cy="67268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900" b="1">
                <a:solidFill>
                  <a:srgbClr val="2b2d63"/>
                </a:solidFill>
              </a:rPr>
              <a:t>Q&amp;A</a:t>
            </a:r>
            <a:endParaRPr lang="en-US" altLang="ko-KR" sz="3900" b="1">
              <a:solidFill>
                <a:srgbClr val="2b2d6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4947" y="1619115"/>
            <a:ext cx="3202104" cy="180988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407979" y="3544982"/>
            <a:ext cx="5376041" cy="67268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900" b="1">
                <a:solidFill>
                  <a:srgbClr val="2b2d63"/>
                </a:solidFill>
              </a:rPr>
              <a:t>Thank You</a:t>
            </a:r>
            <a:endParaRPr lang="en-US" altLang="ko-KR" sz="3900" b="1">
              <a:solidFill>
                <a:srgbClr val="2b2d6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/>
        </p:nvCxnSpPr>
        <p:spPr>
          <a:xfrm>
            <a:off x="2064035" y="1026795"/>
            <a:ext cx="3223012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/>
          <p:cNvSpPr txBox="1"/>
          <p:nvPr/>
        </p:nvSpPr>
        <p:spPr>
          <a:xfrm>
            <a:off x="2095481" y="638386"/>
            <a:ext cx="3232725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서비스 개요 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 사용자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6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4913179" y="1837226"/>
            <a:ext cx="1521625" cy="305802"/>
          </a:xfrm>
          <a:prstGeom prst="rect">
            <a:avLst/>
          </a:prstGeom>
          <a:solidFill>
            <a:srgbClr val="c0cdef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한컴 윤고딕 760"/>
                <a:ea typeface="한컴 윤고딕 760"/>
              </a:rPr>
              <a:t>로그인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9" name=""/>
          <p:cNvSpPr/>
          <p:nvPr/>
        </p:nvSpPr>
        <p:spPr>
          <a:xfrm>
            <a:off x="4913179" y="1134324"/>
            <a:ext cx="1521625" cy="305802"/>
          </a:xfrm>
          <a:prstGeom prst="rect">
            <a:avLst/>
          </a:prstGeom>
          <a:solidFill>
            <a:srgbClr val="c0cdef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한컴 윤고딕 760"/>
                <a:ea typeface="한컴 윤고딕 760"/>
              </a:rPr>
              <a:t>회원가입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95" name=""/>
          <p:cNvCxnSpPr/>
          <p:nvPr/>
        </p:nvCxnSpPr>
        <p:spPr>
          <a:xfrm rot="16200000" flipH="1">
            <a:off x="5574716" y="1737951"/>
            <a:ext cx="198550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"/>
          <p:cNvCxnSpPr/>
          <p:nvPr/>
        </p:nvCxnSpPr>
        <p:spPr>
          <a:xfrm rot="16200000" flipH="1">
            <a:off x="5574716" y="1539401"/>
            <a:ext cx="198550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"/>
          <p:cNvSpPr/>
          <p:nvPr/>
        </p:nvSpPr>
        <p:spPr>
          <a:xfrm>
            <a:off x="4913179" y="2475401"/>
            <a:ext cx="1521625" cy="305802"/>
          </a:xfrm>
          <a:prstGeom prst="rect">
            <a:avLst/>
          </a:prstGeom>
          <a:solidFill>
            <a:srgbClr val="c0cdef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메인페이지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01" name=""/>
          <p:cNvCxnSpPr>
            <a:endCxn id="100" idx="0"/>
          </p:cNvCxnSpPr>
          <p:nvPr/>
        </p:nvCxnSpPr>
        <p:spPr>
          <a:xfrm rot="16200000" flipH="1">
            <a:off x="5507805" y="2309214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"/>
          <p:cNvCxnSpPr/>
          <p:nvPr/>
        </p:nvCxnSpPr>
        <p:spPr>
          <a:xfrm rot="16200000" flipH="1">
            <a:off x="5507805" y="2968918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"/>
          <p:cNvSpPr/>
          <p:nvPr/>
        </p:nvSpPr>
        <p:spPr>
          <a:xfrm>
            <a:off x="4913179" y="3135104"/>
            <a:ext cx="1521625" cy="305802"/>
          </a:xfrm>
          <a:prstGeom prst="rect">
            <a:avLst/>
          </a:prstGeom>
          <a:solidFill>
            <a:srgbClr val="c0cdef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검색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04" name=""/>
          <p:cNvSpPr/>
          <p:nvPr/>
        </p:nvSpPr>
        <p:spPr>
          <a:xfrm>
            <a:off x="4913179" y="3773278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이름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05" name=""/>
          <p:cNvCxnSpPr/>
          <p:nvPr/>
        </p:nvCxnSpPr>
        <p:spPr>
          <a:xfrm rot="16200000" flipH="1">
            <a:off x="5507805" y="3607092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"/>
          <p:cNvSpPr/>
          <p:nvPr/>
        </p:nvSpPr>
        <p:spPr>
          <a:xfrm>
            <a:off x="2951029" y="3135104"/>
            <a:ext cx="1521625" cy="305802"/>
          </a:xfrm>
          <a:prstGeom prst="rect">
            <a:avLst/>
          </a:prstGeom>
          <a:solidFill>
            <a:srgbClr val="c0cdef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07" name=""/>
          <p:cNvSpPr/>
          <p:nvPr/>
        </p:nvSpPr>
        <p:spPr>
          <a:xfrm>
            <a:off x="2951029" y="3773278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카테고리별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08" name=""/>
          <p:cNvCxnSpPr>
            <a:stCxn id="103" idx="1"/>
            <a:endCxn id="106" idx="3"/>
          </p:cNvCxnSpPr>
          <p:nvPr/>
        </p:nvCxnSpPr>
        <p:spPr>
          <a:xfrm rot="10800000">
            <a:off x="4472654" y="3288005"/>
            <a:ext cx="44052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"/>
          <p:cNvCxnSpPr/>
          <p:nvPr/>
        </p:nvCxnSpPr>
        <p:spPr>
          <a:xfrm rot="16200000" flipH="1">
            <a:off x="3545655" y="3607093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"/>
          <p:cNvCxnSpPr/>
          <p:nvPr/>
        </p:nvCxnSpPr>
        <p:spPr>
          <a:xfrm rot="16200000" flipH="1">
            <a:off x="4040704" y="3940217"/>
            <a:ext cx="1304424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"/>
          <p:cNvSpPr/>
          <p:nvPr/>
        </p:nvSpPr>
        <p:spPr>
          <a:xfrm>
            <a:off x="3932104" y="4439528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상세페이지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12" name=""/>
          <p:cNvSpPr/>
          <p:nvPr/>
        </p:nvSpPr>
        <p:spPr>
          <a:xfrm>
            <a:off x="3260515" y="1485775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ea typeface="한컴 윤고딕 760"/>
              </a:rPr>
              <a:t>ID/PW </a:t>
            </a: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찾기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13" name=""/>
          <p:cNvCxnSpPr>
            <a:endCxn id="112" idx="3"/>
          </p:cNvCxnSpPr>
          <p:nvPr/>
        </p:nvCxnSpPr>
        <p:spPr>
          <a:xfrm rot="10800000">
            <a:off x="4782140" y="1638676"/>
            <a:ext cx="8918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"/>
          <p:cNvCxnSpPr>
            <a:stCxn id="8" idx="1"/>
          </p:cNvCxnSpPr>
          <p:nvPr/>
        </p:nvCxnSpPr>
        <p:spPr>
          <a:xfrm rot="10800000">
            <a:off x="2368817" y="1990127"/>
            <a:ext cx="25443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"/>
          <p:cNvSpPr/>
          <p:nvPr/>
        </p:nvSpPr>
        <p:spPr>
          <a:xfrm>
            <a:off x="847191" y="1837225"/>
            <a:ext cx="1521625" cy="305802"/>
          </a:xfrm>
          <a:prstGeom prst="rect">
            <a:avLst/>
          </a:prstGeom>
          <a:solidFill>
            <a:srgbClr val="c0cdef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마이페이지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16" name=""/>
          <p:cNvSpPr/>
          <p:nvPr/>
        </p:nvSpPr>
        <p:spPr>
          <a:xfrm>
            <a:off x="847191" y="2309214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주문 내역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17" name=""/>
          <p:cNvSpPr/>
          <p:nvPr/>
        </p:nvSpPr>
        <p:spPr>
          <a:xfrm>
            <a:off x="847191" y="2781203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적립금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18" name=""/>
          <p:cNvSpPr/>
          <p:nvPr/>
        </p:nvSpPr>
        <p:spPr>
          <a:xfrm>
            <a:off x="847191" y="3288004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리뷰 관리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19" name=""/>
          <p:cNvSpPr/>
          <p:nvPr/>
        </p:nvSpPr>
        <p:spPr>
          <a:xfrm>
            <a:off x="847191" y="3773278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쿠폰 등록 및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20" name=""/>
          <p:cNvSpPr/>
          <p:nvPr/>
        </p:nvSpPr>
        <p:spPr>
          <a:xfrm>
            <a:off x="847191" y="4286627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회원정보 수정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21" name=""/>
          <p:cNvCxnSpPr>
            <a:endCxn id="116" idx="0"/>
          </p:cNvCxnSpPr>
          <p:nvPr/>
        </p:nvCxnSpPr>
        <p:spPr>
          <a:xfrm rot="16200000" flipH="1">
            <a:off x="1518268" y="2219478"/>
            <a:ext cx="179471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"/>
          <p:cNvCxnSpPr>
            <a:endCxn id="117" idx="0"/>
          </p:cNvCxnSpPr>
          <p:nvPr/>
        </p:nvCxnSpPr>
        <p:spPr>
          <a:xfrm rot="16200000" flipH="1">
            <a:off x="1531553" y="2704752"/>
            <a:ext cx="152900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"/>
          <p:cNvCxnSpPr>
            <a:stCxn id="117" idx="2"/>
            <a:endCxn id="118" idx="0"/>
          </p:cNvCxnSpPr>
          <p:nvPr/>
        </p:nvCxnSpPr>
        <p:spPr>
          <a:xfrm rot="16200000" flipH="1">
            <a:off x="1507504" y="3187504"/>
            <a:ext cx="200999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"/>
          <p:cNvCxnSpPr>
            <a:endCxn id="119" idx="0"/>
          </p:cNvCxnSpPr>
          <p:nvPr/>
        </p:nvCxnSpPr>
        <p:spPr>
          <a:xfrm rot="16200000" flipH="1">
            <a:off x="1518268" y="3683542"/>
            <a:ext cx="179471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"/>
          <p:cNvCxnSpPr/>
          <p:nvPr/>
        </p:nvCxnSpPr>
        <p:spPr>
          <a:xfrm rot="16200000" flipH="1">
            <a:off x="1518268" y="4196892"/>
            <a:ext cx="179471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"/>
          <p:cNvCxnSpPr>
            <a:stCxn id="107" idx="2"/>
          </p:cNvCxnSpPr>
          <p:nvPr/>
        </p:nvCxnSpPr>
        <p:spPr>
          <a:xfrm rot="16200000" flipH="1">
            <a:off x="3448525" y="4342397"/>
            <a:ext cx="52663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"/>
          <p:cNvCxnSpPr/>
          <p:nvPr/>
        </p:nvCxnSpPr>
        <p:spPr>
          <a:xfrm rot="10800000">
            <a:off x="3711841" y="4605713"/>
            <a:ext cx="22026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"/>
          <p:cNvCxnSpPr/>
          <p:nvPr/>
        </p:nvCxnSpPr>
        <p:spPr>
          <a:xfrm rot="16200000" flipH="1">
            <a:off x="3545655" y="4745330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"/>
          <p:cNvSpPr/>
          <p:nvPr/>
        </p:nvSpPr>
        <p:spPr>
          <a:xfrm>
            <a:off x="2951028" y="4911516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장바구니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31" name=""/>
          <p:cNvSpPr/>
          <p:nvPr/>
        </p:nvSpPr>
        <p:spPr>
          <a:xfrm>
            <a:off x="2951028" y="5349666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수량 변경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32" name=""/>
          <p:cNvSpPr/>
          <p:nvPr/>
        </p:nvSpPr>
        <p:spPr>
          <a:xfrm>
            <a:off x="2951028" y="5844966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삭제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33" name=""/>
          <p:cNvCxnSpPr>
            <a:endCxn id="131" idx="0"/>
          </p:cNvCxnSpPr>
          <p:nvPr/>
        </p:nvCxnSpPr>
        <p:spPr>
          <a:xfrm rot="16200000" flipH="1">
            <a:off x="3645667" y="5283492"/>
            <a:ext cx="132348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"/>
          <p:cNvCxnSpPr>
            <a:endCxn id="132" idx="0"/>
          </p:cNvCxnSpPr>
          <p:nvPr/>
        </p:nvCxnSpPr>
        <p:spPr>
          <a:xfrm rot="16200000" flipH="1" flipV="1">
            <a:off x="3617093" y="5750216"/>
            <a:ext cx="189498" cy="2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"/>
          <p:cNvCxnSpPr/>
          <p:nvPr/>
        </p:nvCxnSpPr>
        <p:spPr>
          <a:xfrm rot="10800000">
            <a:off x="5453728" y="4605714"/>
            <a:ext cx="22026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"/>
          <p:cNvSpPr/>
          <p:nvPr/>
        </p:nvSpPr>
        <p:spPr>
          <a:xfrm>
            <a:off x="4913179" y="4911516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주문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37" name=""/>
          <p:cNvCxnSpPr/>
          <p:nvPr/>
        </p:nvCxnSpPr>
        <p:spPr>
          <a:xfrm rot="16200000" flipH="1">
            <a:off x="5521090" y="4758615"/>
            <a:ext cx="305802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"/>
          <p:cNvCxnSpPr>
            <a:stCxn id="136" idx="1"/>
            <a:endCxn id="130" idx="3"/>
          </p:cNvCxnSpPr>
          <p:nvPr/>
        </p:nvCxnSpPr>
        <p:spPr>
          <a:xfrm rot="10800000">
            <a:off x="4472653" y="5064417"/>
            <a:ext cx="44052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"/>
          <p:cNvSpPr/>
          <p:nvPr/>
        </p:nvSpPr>
        <p:spPr>
          <a:xfrm>
            <a:off x="4913179" y="5349666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적립금 사용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40" name=""/>
          <p:cNvSpPr/>
          <p:nvPr/>
        </p:nvSpPr>
        <p:spPr>
          <a:xfrm>
            <a:off x="4913179" y="5844965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쿠폰 사용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41" name=""/>
          <p:cNvSpPr/>
          <p:nvPr/>
        </p:nvSpPr>
        <p:spPr>
          <a:xfrm>
            <a:off x="4913179" y="6354874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결제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42" name=""/>
          <p:cNvCxnSpPr>
            <a:endCxn id="139" idx="0"/>
          </p:cNvCxnSpPr>
          <p:nvPr/>
        </p:nvCxnSpPr>
        <p:spPr>
          <a:xfrm rot="16200000" flipH="1">
            <a:off x="5607817" y="5283491"/>
            <a:ext cx="132349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"/>
          <p:cNvCxnSpPr>
            <a:endCxn id="140" idx="0"/>
          </p:cNvCxnSpPr>
          <p:nvPr/>
        </p:nvCxnSpPr>
        <p:spPr>
          <a:xfrm rot="16200000" flipH="1">
            <a:off x="5597541" y="5768515"/>
            <a:ext cx="152901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"/>
          <p:cNvCxnSpPr>
            <a:endCxn id="141" idx="0"/>
          </p:cNvCxnSpPr>
          <p:nvPr/>
        </p:nvCxnSpPr>
        <p:spPr>
          <a:xfrm rot="16200000" flipH="1">
            <a:off x="5571938" y="6252821"/>
            <a:ext cx="204107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"/>
          <p:cNvCxnSpPr/>
          <p:nvPr/>
        </p:nvCxnSpPr>
        <p:spPr>
          <a:xfrm rot="16200000">
            <a:off x="3560882" y="3043081"/>
            <a:ext cx="16023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"/>
          <p:cNvSpPr/>
          <p:nvPr/>
        </p:nvSpPr>
        <p:spPr>
          <a:xfrm>
            <a:off x="7051975" y="3137235"/>
            <a:ext cx="1521625" cy="305802"/>
          </a:xfrm>
          <a:prstGeom prst="rect">
            <a:avLst/>
          </a:prstGeom>
          <a:solidFill>
            <a:srgbClr val="c0cdef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커뮤니티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47" name=""/>
          <p:cNvCxnSpPr/>
          <p:nvPr/>
        </p:nvCxnSpPr>
        <p:spPr>
          <a:xfrm rot="10800000" flipV="1">
            <a:off x="5673991" y="2962965"/>
            <a:ext cx="3869690" cy="59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"/>
          <p:cNvCxnSpPr/>
          <p:nvPr/>
        </p:nvCxnSpPr>
        <p:spPr>
          <a:xfrm rot="10800000" flipV="1">
            <a:off x="3640998" y="2968917"/>
            <a:ext cx="2032992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"/>
          <p:cNvSpPr/>
          <p:nvPr/>
        </p:nvSpPr>
        <p:spPr>
          <a:xfrm>
            <a:off x="7051976" y="3773278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리뷰 작성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51" name=""/>
          <p:cNvSpPr/>
          <p:nvPr/>
        </p:nvSpPr>
        <p:spPr>
          <a:xfrm>
            <a:off x="8782868" y="3123199"/>
            <a:ext cx="1521625" cy="305802"/>
          </a:xfrm>
          <a:prstGeom prst="rect">
            <a:avLst/>
          </a:prstGeom>
          <a:solidFill>
            <a:srgbClr val="c0cdef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고객센터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52" name=""/>
          <p:cNvSpPr/>
          <p:nvPr/>
        </p:nvSpPr>
        <p:spPr>
          <a:xfrm>
            <a:off x="8782868" y="3773279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공지사항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53" name=""/>
          <p:cNvSpPr/>
          <p:nvPr/>
        </p:nvSpPr>
        <p:spPr>
          <a:xfrm>
            <a:off x="10458682" y="3773278"/>
            <a:ext cx="1318292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문의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55" name=""/>
          <p:cNvCxnSpPr/>
          <p:nvPr/>
        </p:nvCxnSpPr>
        <p:spPr>
          <a:xfrm rot="16200000" flipH="1">
            <a:off x="7735647" y="3046058"/>
            <a:ext cx="154279" cy="1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"/>
          <p:cNvSpPr/>
          <p:nvPr/>
        </p:nvSpPr>
        <p:spPr>
          <a:xfrm>
            <a:off x="10458682" y="4196892"/>
            <a:ext cx="1318292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상품문의 작성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57" name=""/>
          <p:cNvSpPr/>
          <p:nvPr/>
        </p:nvSpPr>
        <p:spPr>
          <a:xfrm>
            <a:off x="8782868" y="4196892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공지사항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58" name=""/>
          <p:cNvSpPr/>
          <p:nvPr/>
        </p:nvSpPr>
        <p:spPr>
          <a:xfrm>
            <a:off x="7051975" y="4196892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리뷰 삭제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59" name=""/>
          <p:cNvCxnSpPr/>
          <p:nvPr/>
        </p:nvCxnSpPr>
        <p:spPr>
          <a:xfrm rot="16200000" flipH="1">
            <a:off x="9466541" y="3046058"/>
            <a:ext cx="154279" cy="1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"/>
          <p:cNvCxnSpPr>
            <a:endCxn id="150" idx="0"/>
          </p:cNvCxnSpPr>
          <p:nvPr/>
        </p:nvCxnSpPr>
        <p:spPr>
          <a:xfrm rot="16200000" flipH="1">
            <a:off x="7640651" y="3601139"/>
            <a:ext cx="344277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"/>
          <p:cNvCxnSpPr>
            <a:endCxn id="152" idx="0"/>
          </p:cNvCxnSpPr>
          <p:nvPr/>
        </p:nvCxnSpPr>
        <p:spPr>
          <a:xfrm rot="16200000" flipH="1">
            <a:off x="9371541" y="3601140"/>
            <a:ext cx="344279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"/>
          <p:cNvCxnSpPr>
            <a:endCxn id="158" idx="0"/>
          </p:cNvCxnSpPr>
          <p:nvPr/>
        </p:nvCxnSpPr>
        <p:spPr>
          <a:xfrm rot="16200000" flipH="1">
            <a:off x="7753881" y="4137985"/>
            <a:ext cx="117812" cy="2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"/>
          <p:cNvCxnSpPr/>
          <p:nvPr/>
        </p:nvCxnSpPr>
        <p:spPr>
          <a:xfrm rot="16200000" flipH="1">
            <a:off x="9466543" y="4137986"/>
            <a:ext cx="154279" cy="1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"/>
          <p:cNvCxnSpPr/>
          <p:nvPr/>
        </p:nvCxnSpPr>
        <p:spPr>
          <a:xfrm rot="16200000" flipH="1">
            <a:off x="11027754" y="3690185"/>
            <a:ext cx="166186" cy="1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"/>
          <p:cNvCxnSpPr/>
          <p:nvPr/>
        </p:nvCxnSpPr>
        <p:spPr>
          <a:xfrm rot="10800000">
            <a:off x="9543680" y="3607093"/>
            <a:ext cx="1567168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"/>
          <p:cNvSpPr/>
          <p:nvPr/>
        </p:nvSpPr>
        <p:spPr>
          <a:xfrm>
            <a:off x="847191" y="4758616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배송지 관리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67" name=""/>
          <p:cNvCxnSpPr/>
          <p:nvPr/>
        </p:nvCxnSpPr>
        <p:spPr>
          <a:xfrm rot="16200000" flipH="1">
            <a:off x="1518268" y="4655594"/>
            <a:ext cx="179471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"/>
          <p:cNvSpPr/>
          <p:nvPr/>
        </p:nvSpPr>
        <p:spPr>
          <a:xfrm>
            <a:off x="10458682" y="4655594"/>
            <a:ext cx="1318292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상품문의 수정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69" name=""/>
          <p:cNvCxnSpPr/>
          <p:nvPr/>
        </p:nvCxnSpPr>
        <p:spPr>
          <a:xfrm rot="16200000" flipH="1">
            <a:off x="11033707" y="4565857"/>
            <a:ext cx="154279" cy="1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"/>
          <p:cNvCxnSpPr/>
          <p:nvPr/>
        </p:nvCxnSpPr>
        <p:spPr>
          <a:xfrm rot="16200000" flipH="1">
            <a:off x="11033707" y="4137986"/>
            <a:ext cx="154279" cy="1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/>
        </p:nvCxnSpPr>
        <p:spPr>
          <a:xfrm>
            <a:off x="2071018" y="1026795"/>
            <a:ext cx="3223012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/>
          <p:cNvSpPr txBox="1"/>
          <p:nvPr/>
        </p:nvSpPr>
        <p:spPr>
          <a:xfrm>
            <a:off x="2095481" y="638386"/>
            <a:ext cx="3232725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서비스 개요 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 사업자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6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5335187" y="1837225"/>
            <a:ext cx="1521625" cy="305802"/>
          </a:xfrm>
          <a:prstGeom prst="rect">
            <a:avLst/>
          </a:prstGeom>
          <a:solidFill>
            <a:srgbClr val="9be5c8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한컴 윤고딕 760"/>
                <a:ea typeface="한컴 윤고딕 760"/>
              </a:rPr>
              <a:t>로그인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9" name=""/>
          <p:cNvSpPr/>
          <p:nvPr/>
        </p:nvSpPr>
        <p:spPr>
          <a:xfrm>
            <a:off x="5335188" y="1134323"/>
            <a:ext cx="1521625" cy="305802"/>
          </a:xfrm>
          <a:prstGeom prst="rect">
            <a:avLst/>
          </a:prstGeom>
          <a:solidFill>
            <a:srgbClr val="9be5c8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한컴 윤고딕 760"/>
                <a:ea typeface="한컴 윤고딕 760"/>
              </a:rPr>
              <a:t>회원가입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95" name=""/>
          <p:cNvCxnSpPr/>
          <p:nvPr/>
        </p:nvCxnSpPr>
        <p:spPr>
          <a:xfrm rot="16200000" flipH="1">
            <a:off x="5996725" y="1737950"/>
            <a:ext cx="198550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"/>
          <p:cNvCxnSpPr/>
          <p:nvPr/>
        </p:nvCxnSpPr>
        <p:spPr>
          <a:xfrm rot="16200000" flipH="1">
            <a:off x="5996725" y="1539400"/>
            <a:ext cx="198550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"/>
          <p:cNvSpPr/>
          <p:nvPr/>
        </p:nvSpPr>
        <p:spPr>
          <a:xfrm>
            <a:off x="5335187" y="2475400"/>
            <a:ext cx="1521625" cy="305802"/>
          </a:xfrm>
          <a:prstGeom prst="rect">
            <a:avLst/>
          </a:prstGeom>
          <a:solidFill>
            <a:srgbClr val="9be5c8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사업자페이지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01" name=""/>
          <p:cNvCxnSpPr>
            <a:endCxn id="100" idx="0"/>
          </p:cNvCxnSpPr>
          <p:nvPr/>
        </p:nvCxnSpPr>
        <p:spPr>
          <a:xfrm rot="16200000" flipH="1">
            <a:off x="5929813" y="2309213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"/>
          <p:cNvCxnSpPr/>
          <p:nvPr/>
        </p:nvCxnSpPr>
        <p:spPr>
          <a:xfrm rot="16200000" flipH="1">
            <a:off x="5929813" y="2968917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"/>
          <p:cNvSpPr/>
          <p:nvPr/>
        </p:nvSpPr>
        <p:spPr>
          <a:xfrm>
            <a:off x="5335187" y="3135103"/>
            <a:ext cx="1642853" cy="305802"/>
          </a:xfrm>
          <a:prstGeom prst="rect">
            <a:avLst/>
          </a:prstGeom>
          <a:solidFill>
            <a:srgbClr val="9be5c8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주문</a:t>
            </a:r>
            <a:r>
              <a:rPr lang="en-US" altLang="ko-KR" sz="1300">
                <a:solidFill>
                  <a:schemeClr val="tx1"/>
                </a:solidFill>
                <a:ea typeface="한컴 윤고딕 760"/>
              </a:rPr>
              <a:t>/</a:t>
            </a: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배송 관리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04" name=""/>
          <p:cNvSpPr/>
          <p:nvPr/>
        </p:nvSpPr>
        <p:spPr>
          <a:xfrm>
            <a:off x="5335188" y="3773277"/>
            <a:ext cx="1642852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주문</a:t>
            </a:r>
            <a:r>
              <a:rPr lang="en-US" altLang="ko-KR" sz="1300">
                <a:solidFill>
                  <a:schemeClr val="tx1"/>
                </a:solidFill>
                <a:ea typeface="한컴 윤고딕 760"/>
              </a:rPr>
              <a:t>/</a:t>
            </a: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배송 내역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05" name=""/>
          <p:cNvCxnSpPr/>
          <p:nvPr/>
        </p:nvCxnSpPr>
        <p:spPr>
          <a:xfrm rot="16200000" flipH="1">
            <a:off x="5929813" y="3607091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"/>
          <p:cNvSpPr/>
          <p:nvPr/>
        </p:nvSpPr>
        <p:spPr>
          <a:xfrm>
            <a:off x="3373037" y="3135103"/>
            <a:ext cx="1521625" cy="305802"/>
          </a:xfrm>
          <a:prstGeom prst="rect">
            <a:avLst/>
          </a:prstGeom>
          <a:solidFill>
            <a:srgbClr val="9be5c8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관리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07" name=""/>
          <p:cNvSpPr/>
          <p:nvPr/>
        </p:nvSpPr>
        <p:spPr>
          <a:xfrm>
            <a:off x="3373037" y="3773277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09" name=""/>
          <p:cNvCxnSpPr/>
          <p:nvPr/>
        </p:nvCxnSpPr>
        <p:spPr>
          <a:xfrm rot="16200000" flipH="1">
            <a:off x="3967664" y="3607092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"/>
          <p:cNvSpPr/>
          <p:nvPr/>
        </p:nvSpPr>
        <p:spPr>
          <a:xfrm>
            <a:off x="3682524" y="1485774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tx1"/>
                </a:solidFill>
                <a:ea typeface="한컴 윤고딕 760"/>
              </a:rPr>
              <a:t>ID/PW </a:t>
            </a: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찾기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13" name=""/>
          <p:cNvCxnSpPr>
            <a:endCxn id="112" idx="3"/>
          </p:cNvCxnSpPr>
          <p:nvPr/>
        </p:nvCxnSpPr>
        <p:spPr>
          <a:xfrm rot="10800000">
            <a:off x="5204149" y="1638675"/>
            <a:ext cx="8918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"/>
          <p:cNvSpPr/>
          <p:nvPr/>
        </p:nvSpPr>
        <p:spPr>
          <a:xfrm>
            <a:off x="3373038" y="4299910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등록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31" name=""/>
          <p:cNvSpPr/>
          <p:nvPr/>
        </p:nvSpPr>
        <p:spPr>
          <a:xfrm>
            <a:off x="3373038" y="4738060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수정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32" name=""/>
          <p:cNvSpPr/>
          <p:nvPr/>
        </p:nvSpPr>
        <p:spPr>
          <a:xfrm>
            <a:off x="3373038" y="5233360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삭제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33" name=""/>
          <p:cNvCxnSpPr>
            <a:endCxn id="131" idx="0"/>
          </p:cNvCxnSpPr>
          <p:nvPr/>
        </p:nvCxnSpPr>
        <p:spPr>
          <a:xfrm rot="16200000" flipH="1">
            <a:off x="4067676" y="4671886"/>
            <a:ext cx="132348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"/>
          <p:cNvCxnSpPr>
            <a:endCxn id="132" idx="0"/>
          </p:cNvCxnSpPr>
          <p:nvPr/>
        </p:nvCxnSpPr>
        <p:spPr>
          <a:xfrm rot="16200000" flipH="1" flipV="1">
            <a:off x="4039102" y="5138610"/>
            <a:ext cx="189498" cy="2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"/>
          <p:cNvSpPr/>
          <p:nvPr/>
        </p:nvSpPr>
        <p:spPr>
          <a:xfrm>
            <a:off x="5335187" y="4299910"/>
            <a:ext cx="1642853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배송 상태 변경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45" name=""/>
          <p:cNvCxnSpPr/>
          <p:nvPr/>
        </p:nvCxnSpPr>
        <p:spPr>
          <a:xfrm rot="16200000">
            <a:off x="3982891" y="3043080"/>
            <a:ext cx="16023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"/>
          <p:cNvCxnSpPr/>
          <p:nvPr/>
        </p:nvCxnSpPr>
        <p:spPr>
          <a:xfrm rot="10800000" flipV="1">
            <a:off x="4063006" y="2968916"/>
            <a:ext cx="2032992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"/>
          <p:cNvSpPr/>
          <p:nvPr/>
        </p:nvSpPr>
        <p:spPr>
          <a:xfrm>
            <a:off x="7247923" y="3135104"/>
            <a:ext cx="1707950" cy="305802"/>
          </a:xfrm>
          <a:prstGeom prst="rect">
            <a:avLst/>
          </a:prstGeom>
          <a:solidFill>
            <a:srgbClr val="9be5c8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고객센터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53" name=""/>
          <p:cNvSpPr/>
          <p:nvPr/>
        </p:nvSpPr>
        <p:spPr>
          <a:xfrm>
            <a:off x="7247922" y="3773277"/>
            <a:ext cx="1707951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문의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56" name=""/>
          <p:cNvSpPr/>
          <p:nvPr/>
        </p:nvSpPr>
        <p:spPr>
          <a:xfrm>
            <a:off x="7247923" y="4299910"/>
            <a:ext cx="1707951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상품문의 답글 작성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59" name=""/>
          <p:cNvCxnSpPr/>
          <p:nvPr/>
        </p:nvCxnSpPr>
        <p:spPr>
          <a:xfrm rot="16200000" flipH="1" flipV="1">
            <a:off x="7922666" y="3049033"/>
            <a:ext cx="172139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"/>
          <p:cNvCxnSpPr/>
          <p:nvPr/>
        </p:nvCxnSpPr>
        <p:spPr>
          <a:xfrm rot="16200000" flipH="1">
            <a:off x="7836596" y="3613045"/>
            <a:ext cx="344279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"/>
          <p:cNvCxnSpPr/>
          <p:nvPr/>
        </p:nvCxnSpPr>
        <p:spPr>
          <a:xfrm rot="16200000" flipH="1">
            <a:off x="7898321" y="4189494"/>
            <a:ext cx="220830" cy="1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"/>
          <p:cNvCxnSpPr>
            <a:stCxn id="107" idx="2"/>
            <a:endCxn id="130" idx="0"/>
          </p:cNvCxnSpPr>
          <p:nvPr/>
        </p:nvCxnSpPr>
        <p:spPr>
          <a:xfrm rot="16200000" flipH="1">
            <a:off x="4023435" y="4189494"/>
            <a:ext cx="220830" cy="1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"/>
          <p:cNvCxnSpPr/>
          <p:nvPr/>
        </p:nvCxnSpPr>
        <p:spPr>
          <a:xfrm rot="16200000" flipH="1">
            <a:off x="5985585" y="4189494"/>
            <a:ext cx="220830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"/>
          <p:cNvCxnSpPr/>
          <p:nvPr/>
        </p:nvCxnSpPr>
        <p:spPr>
          <a:xfrm>
            <a:off x="6096000" y="2962964"/>
            <a:ext cx="191273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/>
        </p:nvCxnSpPr>
        <p:spPr>
          <a:xfrm>
            <a:off x="2071018" y="1026795"/>
            <a:ext cx="3223012" cy="0"/>
          </a:xfrm>
          <a:prstGeom prst="line">
            <a:avLst/>
          </a:prstGeom>
          <a:ln w="381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"/>
          <p:cNvSpPr txBox="1"/>
          <p:nvPr/>
        </p:nvSpPr>
        <p:spPr>
          <a:xfrm>
            <a:off x="2095481" y="638386"/>
            <a:ext cx="3232725" cy="35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atin typeface="한컴 윤고딕 760"/>
                <a:ea typeface="한컴 윤고딕 760"/>
              </a:rPr>
              <a:t>서비스 개요 </a:t>
            </a:r>
            <a:r>
              <a:rPr lang="en-US" altLang="ko-KR">
                <a:latin typeface="한컴 윤고딕 760"/>
                <a:ea typeface="한컴 윤고딕 760"/>
              </a:rPr>
              <a:t>-</a:t>
            </a:r>
            <a:r>
              <a:rPr lang="ko-KR" altLang="en-US">
                <a:latin typeface="한컴 윤고딕 760"/>
                <a:ea typeface="한컴 윤고딕 760"/>
              </a:rPr>
              <a:t> 관리자</a:t>
            </a:r>
            <a:endParaRPr lang="ko-KR" altLang="en-US">
              <a:latin typeface="한컴 윤고딕 760"/>
              <a:ea typeface="한컴 윤고딕 760"/>
            </a:endParaRPr>
          </a:p>
        </p:txBody>
      </p:sp>
      <p:pic>
        <p:nvPicPr>
          <p:cNvPr id="6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7" y="142448"/>
            <a:ext cx="1754857" cy="991875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5335187" y="1837225"/>
            <a:ext cx="1521625" cy="30580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latin typeface="한컴 윤고딕 760"/>
                <a:ea typeface="한컴 윤고딕 760"/>
              </a:rPr>
              <a:t>로그인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00" name=""/>
          <p:cNvSpPr/>
          <p:nvPr/>
        </p:nvSpPr>
        <p:spPr>
          <a:xfrm>
            <a:off x="5335187" y="2475400"/>
            <a:ext cx="1521625" cy="30580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관리자 페이지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01" name=""/>
          <p:cNvCxnSpPr>
            <a:endCxn id="100" idx="0"/>
          </p:cNvCxnSpPr>
          <p:nvPr/>
        </p:nvCxnSpPr>
        <p:spPr>
          <a:xfrm rot="16200000" flipH="1">
            <a:off x="5929813" y="2309213"/>
            <a:ext cx="332373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"/>
          <p:cNvSpPr/>
          <p:nvPr/>
        </p:nvSpPr>
        <p:spPr>
          <a:xfrm>
            <a:off x="4382722" y="3180849"/>
            <a:ext cx="1642853" cy="30580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주문</a:t>
            </a:r>
            <a:r>
              <a:rPr lang="en-US" altLang="ko-KR" sz="1300">
                <a:solidFill>
                  <a:schemeClr val="tx1"/>
                </a:solidFill>
                <a:ea typeface="한컴 윤고딕 760"/>
              </a:rPr>
              <a:t>/</a:t>
            </a: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배송 관리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04" name=""/>
          <p:cNvSpPr/>
          <p:nvPr/>
        </p:nvSpPr>
        <p:spPr>
          <a:xfrm>
            <a:off x="4382722" y="3668816"/>
            <a:ext cx="1642852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주문</a:t>
            </a:r>
            <a:r>
              <a:rPr lang="en-US" altLang="ko-KR" sz="1300">
                <a:solidFill>
                  <a:schemeClr val="tx1"/>
                </a:solidFill>
                <a:ea typeface="한컴 윤고딕 760"/>
              </a:rPr>
              <a:t>/</a:t>
            </a: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배송 내역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06" name=""/>
          <p:cNvSpPr/>
          <p:nvPr/>
        </p:nvSpPr>
        <p:spPr>
          <a:xfrm>
            <a:off x="2628356" y="3171635"/>
            <a:ext cx="1521625" cy="30580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관리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07" name=""/>
          <p:cNvSpPr/>
          <p:nvPr/>
        </p:nvSpPr>
        <p:spPr>
          <a:xfrm>
            <a:off x="2628353" y="3668815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09" name=""/>
          <p:cNvCxnSpPr>
            <a:endCxn id="107" idx="0"/>
          </p:cNvCxnSpPr>
          <p:nvPr/>
        </p:nvCxnSpPr>
        <p:spPr>
          <a:xfrm rot="16200000" flipH="1" flipV="1">
            <a:off x="3293478" y="3573125"/>
            <a:ext cx="191378" cy="2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"/>
          <p:cNvSpPr/>
          <p:nvPr/>
        </p:nvSpPr>
        <p:spPr>
          <a:xfrm>
            <a:off x="2628354" y="4642244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등록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31" name=""/>
          <p:cNvSpPr/>
          <p:nvPr/>
        </p:nvSpPr>
        <p:spPr>
          <a:xfrm>
            <a:off x="2628354" y="5080394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수정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32" name=""/>
          <p:cNvSpPr/>
          <p:nvPr/>
        </p:nvSpPr>
        <p:spPr>
          <a:xfrm>
            <a:off x="2628354" y="5575694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삭제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33" name=""/>
          <p:cNvCxnSpPr>
            <a:endCxn id="131" idx="0"/>
          </p:cNvCxnSpPr>
          <p:nvPr/>
        </p:nvCxnSpPr>
        <p:spPr>
          <a:xfrm rot="16200000" flipH="1">
            <a:off x="3322992" y="5014220"/>
            <a:ext cx="132348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"/>
          <p:cNvCxnSpPr>
            <a:endCxn id="132" idx="0"/>
          </p:cNvCxnSpPr>
          <p:nvPr/>
        </p:nvCxnSpPr>
        <p:spPr>
          <a:xfrm rot="16200000" flipH="1" flipV="1">
            <a:off x="3294418" y="5480944"/>
            <a:ext cx="189498" cy="2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"/>
          <p:cNvSpPr/>
          <p:nvPr/>
        </p:nvSpPr>
        <p:spPr>
          <a:xfrm>
            <a:off x="6308222" y="3180348"/>
            <a:ext cx="1707950" cy="30580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고객센터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53" name=""/>
          <p:cNvSpPr/>
          <p:nvPr/>
        </p:nvSpPr>
        <p:spPr>
          <a:xfrm>
            <a:off x="6308221" y="3668816"/>
            <a:ext cx="1707951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공지사항 작성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56" name=""/>
          <p:cNvSpPr/>
          <p:nvPr/>
        </p:nvSpPr>
        <p:spPr>
          <a:xfrm>
            <a:off x="6308222" y="4183541"/>
            <a:ext cx="1707951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공지사항 수정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72" name=""/>
          <p:cNvSpPr/>
          <p:nvPr/>
        </p:nvSpPr>
        <p:spPr>
          <a:xfrm>
            <a:off x="2628353" y="4183540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상품 승인</a:t>
            </a:r>
            <a:r>
              <a:rPr lang="en-US" altLang="ko-KR" sz="1300">
                <a:solidFill>
                  <a:schemeClr val="tx1"/>
                </a:solidFill>
                <a:ea typeface="한컴 윤고딕 760"/>
              </a:rPr>
              <a:t>/</a:t>
            </a: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거절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73" name=""/>
          <p:cNvCxnSpPr>
            <a:stCxn id="107" idx="2"/>
            <a:endCxn id="172" idx="0"/>
          </p:cNvCxnSpPr>
          <p:nvPr/>
        </p:nvCxnSpPr>
        <p:spPr>
          <a:xfrm rot="16200000" flipH="1">
            <a:off x="3284704" y="4079079"/>
            <a:ext cx="20892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"/>
          <p:cNvCxnSpPr>
            <a:stCxn id="172" idx="2"/>
            <a:endCxn id="130" idx="0"/>
          </p:cNvCxnSpPr>
          <p:nvPr/>
        </p:nvCxnSpPr>
        <p:spPr>
          <a:xfrm rot="16200000" flipH="1">
            <a:off x="3312716" y="4565793"/>
            <a:ext cx="152901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"/>
          <p:cNvCxnSpPr>
            <a:stCxn id="100" idx="2"/>
          </p:cNvCxnSpPr>
          <p:nvPr/>
        </p:nvCxnSpPr>
        <p:spPr>
          <a:xfrm rot="16200000" flipH="1">
            <a:off x="6012905" y="2864296"/>
            <a:ext cx="166189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"/>
          <p:cNvCxnSpPr>
            <a:stCxn id="103" idx="2"/>
            <a:endCxn id="104" idx="0"/>
          </p:cNvCxnSpPr>
          <p:nvPr/>
        </p:nvCxnSpPr>
        <p:spPr>
          <a:xfrm rot="16200000" flipH="1">
            <a:off x="5113066" y="3577733"/>
            <a:ext cx="18216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"/>
          <p:cNvSpPr/>
          <p:nvPr/>
        </p:nvSpPr>
        <p:spPr>
          <a:xfrm>
            <a:off x="6308222" y="4642244"/>
            <a:ext cx="1707951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공지사항 삭제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82" name=""/>
          <p:cNvSpPr/>
          <p:nvPr/>
        </p:nvSpPr>
        <p:spPr>
          <a:xfrm>
            <a:off x="8339644" y="3170823"/>
            <a:ext cx="1707950" cy="30580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쿠폰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83" name=""/>
          <p:cNvSpPr/>
          <p:nvPr/>
        </p:nvSpPr>
        <p:spPr>
          <a:xfrm>
            <a:off x="8339644" y="3668816"/>
            <a:ext cx="1707951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쿠폰 등록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84" name=""/>
          <p:cNvSpPr/>
          <p:nvPr/>
        </p:nvSpPr>
        <p:spPr>
          <a:xfrm>
            <a:off x="8339644" y="4183541"/>
            <a:ext cx="1707951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쿠폰 수정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185" name=""/>
          <p:cNvSpPr/>
          <p:nvPr/>
        </p:nvSpPr>
        <p:spPr>
          <a:xfrm>
            <a:off x="8339645" y="4642244"/>
            <a:ext cx="1707951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쿠폰 삭제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187" name=""/>
          <p:cNvCxnSpPr>
            <a:stCxn id="151" idx="2"/>
            <a:endCxn id="153" idx="0"/>
          </p:cNvCxnSpPr>
          <p:nvPr/>
        </p:nvCxnSpPr>
        <p:spPr>
          <a:xfrm rot="16200000" flipH="1" flipV="1">
            <a:off x="7070864" y="3577482"/>
            <a:ext cx="182666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"/>
          <p:cNvCxnSpPr/>
          <p:nvPr/>
        </p:nvCxnSpPr>
        <p:spPr>
          <a:xfrm rot="16200000" flipH="1" flipV="1">
            <a:off x="7070865" y="4079078"/>
            <a:ext cx="182666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"/>
          <p:cNvCxnSpPr/>
          <p:nvPr/>
        </p:nvCxnSpPr>
        <p:spPr>
          <a:xfrm rot="16200000" flipH="1" flipV="1">
            <a:off x="7070866" y="4565793"/>
            <a:ext cx="182666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"/>
          <p:cNvCxnSpPr/>
          <p:nvPr/>
        </p:nvCxnSpPr>
        <p:spPr>
          <a:xfrm rot="16200000" flipH="1" flipV="1">
            <a:off x="9102287" y="3558432"/>
            <a:ext cx="182666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"/>
          <p:cNvCxnSpPr/>
          <p:nvPr/>
        </p:nvCxnSpPr>
        <p:spPr>
          <a:xfrm rot="16200000" flipH="1" flipV="1">
            <a:off x="9102288" y="4065949"/>
            <a:ext cx="182666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"/>
          <p:cNvCxnSpPr/>
          <p:nvPr/>
        </p:nvCxnSpPr>
        <p:spPr>
          <a:xfrm rot="16200000" flipH="1" flipV="1">
            <a:off x="9102290" y="4550910"/>
            <a:ext cx="182666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"/>
          <p:cNvCxnSpPr/>
          <p:nvPr/>
        </p:nvCxnSpPr>
        <p:spPr>
          <a:xfrm rot="10800000">
            <a:off x="3389165" y="2947390"/>
            <a:ext cx="2706834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"/>
          <p:cNvCxnSpPr>
            <a:endCxn id="106" idx="0"/>
          </p:cNvCxnSpPr>
          <p:nvPr/>
        </p:nvCxnSpPr>
        <p:spPr>
          <a:xfrm rot="16200000" flipH="1">
            <a:off x="3277046" y="3059513"/>
            <a:ext cx="224244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"/>
          <p:cNvCxnSpPr>
            <a:endCxn id="103" idx="0"/>
          </p:cNvCxnSpPr>
          <p:nvPr/>
        </p:nvCxnSpPr>
        <p:spPr>
          <a:xfrm rot="16200000" flipH="1" flipV="1">
            <a:off x="5087420" y="3064119"/>
            <a:ext cx="233458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"/>
          <p:cNvCxnSpPr/>
          <p:nvPr/>
        </p:nvCxnSpPr>
        <p:spPr>
          <a:xfrm flipV="1">
            <a:off x="6096000" y="2947391"/>
            <a:ext cx="3097624" cy="1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"/>
          <p:cNvCxnSpPr>
            <a:endCxn id="151" idx="0"/>
          </p:cNvCxnSpPr>
          <p:nvPr/>
        </p:nvCxnSpPr>
        <p:spPr>
          <a:xfrm rot="16200000" flipH="1" flipV="1">
            <a:off x="7045718" y="3063869"/>
            <a:ext cx="23295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"/>
          <p:cNvCxnSpPr>
            <a:endCxn id="182" idx="0"/>
          </p:cNvCxnSpPr>
          <p:nvPr/>
        </p:nvCxnSpPr>
        <p:spPr>
          <a:xfrm rot="16200000" flipH="1" flipV="1">
            <a:off x="9081904" y="3059105"/>
            <a:ext cx="223432" cy="3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"/>
          <p:cNvSpPr/>
          <p:nvPr/>
        </p:nvSpPr>
        <p:spPr>
          <a:xfrm>
            <a:off x="856706" y="3180849"/>
            <a:ext cx="1521625" cy="305802"/>
          </a:xfrm>
          <a:prstGeom prst="rect">
            <a:avLst/>
          </a:prstGeom>
          <a:ln>
            <a:headEnd w="med" len="med"/>
            <a:tailEnd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회원관리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201" name=""/>
          <p:cNvSpPr/>
          <p:nvPr/>
        </p:nvSpPr>
        <p:spPr>
          <a:xfrm>
            <a:off x="856706" y="3649766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사업자 회원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sp>
        <p:nvSpPr>
          <p:cNvPr id="202" name=""/>
          <p:cNvSpPr/>
          <p:nvPr/>
        </p:nvSpPr>
        <p:spPr>
          <a:xfrm>
            <a:off x="856705" y="4157283"/>
            <a:ext cx="1521625" cy="305802"/>
          </a:xfrm>
          <a:prstGeom prst="rect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  <a:ea typeface="한컴 윤고딕 760"/>
              </a:rPr>
              <a:t>사용자 회원 조회</a:t>
            </a:r>
            <a:endParaRPr lang="ko-KR" altLang="en-US" sz="1300">
              <a:solidFill>
                <a:schemeClr val="tx1"/>
              </a:solidFill>
              <a:ea typeface="한컴 윤고딕 760"/>
            </a:endParaRPr>
          </a:p>
        </p:txBody>
      </p:sp>
      <p:cxnSp>
        <p:nvCxnSpPr>
          <p:cNvPr id="203" name=""/>
          <p:cNvCxnSpPr>
            <a:endCxn id="201" idx="0"/>
          </p:cNvCxnSpPr>
          <p:nvPr/>
        </p:nvCxnSpPr>
        <p:spPr>
          <a:xfrm rot="16200000" flipH="1">
            <a:off x="1535961" y="3568208"/>
            <a:ext cx="163115" cy="0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"/>
          <p:cNvCxnSpPr/>
          <p:nvPr/>
        </p:nvCxnSpPr>
        <p:spPr>
          <a:xfrm rot="16200000" flipH="1" flipV="1">
            <a:off x="1521828" y="4051256"/>
            <a:ext cx="191378" cy="2"/>
          </a:xfrm>
          <a:prstGeom prst="line">
            <a:avLst/>
          </a:prstGeom>
          <a:solidFill>
            <a:schemeClr val="lt1"/>
          </a:solidFill>
          <a:ln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"/>
          <p:cNvCxnSpPr/>
          <p:nvPr/>
        </p:nvCxnSpPr>
        <p:spPr>
          <a:xfrm rot="10800000">
            <a:off x="1617516" y="2947390"/>
            <a:ext cx="1771652" cy="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"/>
          <p:cNvCxnSpPr>
            <a:endCxn id="200" idx="0"/>
          </p:cNvCxnSpPr>
          <p:nvPr/>
        </p:nvCxnSpPr>
        <p:spPr>
          <a:xfrm rot="16200000" flipH="1">
            <a:off x="1500788" y="3064118"/>
            <a:ext cx="233458" cy="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1847</ep:Words>
  <ep:PresentationFormat>화면 슬라이드 쇼(4:3)</ep:PresentationFormat>
  <ep:Paragraphs>290</ep:Paragraphs>
  <ep:Slides>61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ep:HeadingPairs>
  <ep:TitlesOfParts>
    <vt:vector size="62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2023-09-07T04:51:26.232</dcterms:created>
  <dc:creator>Administrator</dc:creator>
  <cp:lastModifiedBy>Administrator</cp:lastModifiedBy>
  <dcterms:modified xsi:type="dcterms:W3CDTF">2023-09-12T01:31:57.504</dcterms:modified>
  <cp:revision>645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